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docProps/custom.xml" ContentType="application/vnd.openxmlformats-officedocument.custom-properties+xml"/>
  <Default Extension="xlsx" ContentType="application/vnd.openxmlformats-officedocument.spreadsheetml.sheet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Default Extension="jpeg" ContentType="image/jpeg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Default Extension="wdp" ContentType="image/vnd.ms-photo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6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notesMasterIdLst>
    <p:notesMasterId r:id="rId34"/>
  </p:notesMasterIdLst>
  <p:sldIdLst>
    <p:sldId id="401" r:id="rId3"/>
    <p:sldId id="289" r:id="rId4"/>
    <p:sldId id="490" r:id="rId5"/>
    <p:sldId id="489" r:id="rId6"/>
    <p:sldId id="556" r:id="rId7"/>
    <p:sldId id="527" r:id="rId8"/>
    <p:sldId id="528" r:id="rId9"/>
    <p:sldId id="529" r:id="rId10"/>
    <p:sldId id="496" r:id="rId11"/>
    <p:sldId id="533" r:id="rId12"/>
    <p:sldId id="535" r:id="rId13"/>
    <p:sldId id="536" r:id="rId14"/>
    <p:sldId id="503" r:id="rId15"/>
    <p:sldId id="504" r:id="rId16"/>
    <p:sldId id="505" r:id="rId17"/>
    <p:sldId id="507" r:id="rId18"/>
    <p:sldId id="537" r:id="rId19"/>
    <p:sldId id="509" r:id="rId20"/>
    <p:sldId id="510" r:id="rId21"/>
    <p:sldId id="511" r:id="rId22"/>
    <p:sldId id="512" r:id="rId23"/>
    <p:sldId id="516" r:id="rId24"/>
    <p:sldId id="519" r:id="rId25"/>
    <p:sldId id="518" r:id="rId26"/>
    <p:sldId id="558" r:id="rId27"/>
    <p:sldId id="513" r:id="rId28"/>
    <p:sldId id="520" r:id="rId29"/>
    <p:sldId id="514" r:id="rId30"/>
    <p:sldId id="515" r:id="rId31"/>
    <p:sldId id="372" r:id="rId32"/>
    <p:sldId id="557" r:id="rId33"/>
  </p:sldIdLst>
  <p:sldSz cx="9144000" cy="6858000" type="screen4x3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99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clrMru>
    <a:srgbClr val="009900"/>
    <a:srgbClr val="006600"/>
    <a:srgbClr val="2B8313"/>
    <a:srgbClr val="FFCC00"/>
    <a:srgbClr val="0000FF"/>
    <a:srgbClr val="55DB6B"/>
    <a:srgbClr val="35E757"/>
    <a:srgbClr val="3393FD"/>
    <a:srgbClr val="364DFA"/>
    <a:srgbClr val="339933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13" autoAdjust="0"/>
    <p:restoredTop sz="95501" autoAdjust="0"/>
  </p:normalViewPr>
  <p:slideViewPr>
    <p:cSldViewPr>
      <p:cViewPr varScale="1">
        <p:scale>
          <a:sx n="77" d="100"/>
          <a:sy n="77" d="100"/>
        </p:scale>
        <p:origin x="-150" y="-90"/>
      </p:cViewPr>
      <p:guideLst>
        <p:guide orient="horz" pos="2160"/>
        <p:guide pos="289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Microsoft_Office_Excel_2007_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n-US"/>
  <c:roundedCorners val="1"/>
  <c:chart>
    <c:autoTitleDeleted val="1"/>
    <c:plotArea>
      <c:layout>
        <c:manualLayout>
          <c:layoutTarget val="inner"/>
          <c:xMode val="edge"/>
          <c:yMode val="edge"/>
          <c:x val="3.1626513336812795E-2"/>
          <c:y val="2.6785714285714319E-2"/>
          <c:w val="0.95170681780929423"/>
          <c:h val="0.89821944131983511"/>
        </c:manualLayout>
      </c:layout>
      <c:barChart>
        <c:barDir val="col"/>
        <c:grouping val="clustered"/>
        <c:ser>
          <c:idx val="0"/>
          <c:order val="0"/>
          <c:tx>
            <c:strRef>
              <c:f>'Copper Price &amp; Exc.Rate-2011'!$M$7</c:f>
              <c:strCache>
                <c:ptCount val="1"/>
                <c:pt idx="0">
                  <c:v>GDP Growth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hade val="51000"/>
                    <a:satMod val="130000"/>
                  </a:schemeClr>
                </a:gs>
                <a:gs pos="80000">
                  <a:schemeClr val="accent1">
                    <a:shade val="93000"/>
                    <a:satMod val="130000"/>
                  </a:schemeClr>
                </a:gs>
                <a:gs pos="100000">
                  <a:schemeClr val="accent1">
                    <a:shade val="94000"/>
                    <a:satMod val="135000"/>
                  </a:schemeClr>
                </a:gs>
              </a:gsLst>
              <a:lin ang="16200000" scaled="0"/>
            </a:gradFill>
            <a:ln>
              <a:noFill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  <a:sp3d/>
          </c:spPr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6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8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9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1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dLbl>
              <c:idx val="1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lang="en-US" sz="2000" b="0" i="0" u="none" strike="noStrike" kern="1200" baseline="0">
                      <a:solidFill>
                        <a:schemeClr val="tx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en-US"/>
                </a:p>
              </c:txPr>
            </c:dLbl>
            <c:spPr>
              <a:noFill/>
              <a:ln>
                <a:noFill/>
              </a:ln>
              <a:effectLst/>
            </c:spPr>
            <c:txPr>
              <a:bodyPr rot="-5400000" spcFirstLastPara="1" vertOverflow="ellipsis" wrap="square" lIns="38100" tIns="19050" rIns="38100" bIns="19050" anchor="ctr" anchorCtr="1">
                <a:spAutoFit/>
              </a:bodyPr>
              <a:lstStyle/>
              <a:p>
                <a:pPr>
                  <a:defRPr lang="en-US" sz="2000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'Copper Price &amp; Exc.Rate-2011'!$O$6:$Z$6</c:f>
              <c:numCache>
                <c:formatCode>General</c:formatCode>
                <c:ptCount val="12"/>
                <c:pt idx="0">
                  <c:v>2005</c:v>
                </c:pt>
                <c:pt idx="1">
                  <c:v>2006</c:v>
                </c:pt>
                <c:pt idx="2">
                  <c:v>2007</c:v>
                </c:pt>
                <c:pt idx="3">
                  <c:v>2008</c:v>
                </c:pt>
                <c:pt idx="4">
                  <c:v>2009</c:v>
                </c:pt>
                <c:pt idx="5">
                  <c:v>2010</c:v>
                </c:pt>
                <c:pt idx="6">
                  <c:v>2011</c:v>
                </c:pt>
                <c:pt idx="7">
                  <c:v>2012</c:v>
                </c:pt>
                <c:pt idx="8">
                  <c:v>2013</c:v>
                </c:pt>
                <c:pt idx="9">
                  <c:v>2014</c:v>
                </c:pt>
                <c:pt idx="10">
                  <c:v>2015</c:v>
                </c:pt>
                <c:pt idx="11">
                  <c:v>2016</c:v>
                </c:pt>
              </c:numCache>
            </c:numRef>
          </c:cat>
          <c:val>
            <c:numRef>
              <c:f>'Copper Price &amp; Exc.Rate-2011'!$O$7:$Z$7</c:f>
              <c:numCache>
                <c:formatCode>General</c:formatCode>
                <c:ptCount val="12"/>
                <c:pt idx="0">
                  <c:v>5.3</c:v>
                </c:pt>
                <c:pt idx="1">
                  <c:v>6.3</c:v>
                </c:pt>
                <c:pt idx="2">
                  <c:v>6.2</c:v>
                </c:pt>
                <c:pt idx="3">
                  <c:v>5.7</c:v>
                </c:pt>
                <c:pt idx="4">
                  <c:v>6.4</c:v>
                </c:pt>
                <c:pt idx="5">
                  <c:v>7.6</c:v>
                </c:pt>
                <c:pt idx="6">
                  <c:v>6.6</c:v>
                </c:pt>
                <c:pt idx="7">
                  <c:v>7.7</c:v>
                </c:pt>
                <c:pt idx="8">
                  <c:v>6.6</c:v>
                </c:pt>
                <c:pt idx="9">
                  <c:v>6</c:v>
                </c:pt>
                <c:pt idx="10">
                  <c:v>3.2</c:v>
                </c:pt>
                <c:pt idx="11">
                  <c:v>3</c:v>
                </c:pt>
              </c:numCache>
            </c:numRef>
          </c:val>
        </c:ser>
        <c:axId val="194701184"/>
        <c:axId val="194702720"/>
      </c:barChart>
      <c:catAx>
        <c:axId val="194701184"/>
        <c:scaling>
          <c:orientation val="minMax"/>
        </c:scaling>
        <c:axPos val="b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02720"/>
        <c:crosses val="autoZero"/>
        <c:auto val="1"/>
        <c:lblAlgn val="ctr"/>
        <c:lblOffset val="100"/>
      </c:catAx>
      <c:valAx>
        <c:axId val="194702720"/>
        <c:scaling>
          <c:orientation val="minMax"/>
        </c:scaling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tickLblPos val="nextTo"/>
        <c:spPr>
          <a:noFill/>
          <a:ln>
            <a:noFill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lang="en-US" sz="1195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947011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 lang="en-US"/>
      </a:pPr>
      <a:endParaRPr lang="en-US"/>
    </a:p>
  </c:txPr>
  <c:externalData r:id="rId1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0">
  <cs:axisTitle>
    <cs:lnRef idx="0"/>
    <cs:fillRef idx="0"/>
    <cs:effectRef idx="0"/>
    <cs:fontRef idx="minor">
      <a:schemeClr val="tx2"/>
    </cs:fontRef>
    <cs:defRPr sz="1195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chartArea>
  <cs:dataLabel>
    <cs:lnRef idx="0"/>
    <cs:fillRef idx="0"/>
    <cs:effectRef idx="0"/>
    <cs:fontRef idx="minor">
      <a:schemeClr val="tx2"/>
    </cs:fontRef>
    <cs:defRPr sz="1195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5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5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5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5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3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5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5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7F65DA98-D67C-4FFB-8079-17CC6BBF99DC}" type="datetimeFigureOut">
              <a:rPr lang="en-ZA" smtClean="0"/>
              <a:pPr/>
              <a:t>2017/10/11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57300" y="720725"/>
            <a:ext cx="4800600" cy="36004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560570"/>
            <a:ext cx="5852160" cy="4320540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0060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C933088-7460-4DCA-920B-4D260829BB58}" type="slidenum">
              <a:rPr lang="en-ZA" smtClean="0"/>
              <a:pPr/>
              <a:t>‹#›</a:t>
            </a:fld>
            <a:endParaRPr lang="en-ZA"/>
          </a:p>
        </p:txBody>
      </p:sp>
    </p:spTree>
    <p:extLst>
      <p:ext uri="{BB962C8B-B14F-4D97-AF65-F5344CB8AC3E}">
        <p14:creationId xmlns="" xmlns:p14="http://schemas.microsoft.com/office/powerpoint/2010/main" val="409190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3088-7460-4DCA-920B-4D260829BB58}" type="slidenum">
              <a:rPr lang="en-ZA" smtClean="0"/>
              <a:pPr/>
              <a:t>1</a:t>
            </a:fld>
            <a:endParaRPr lang="en-ZA"/>
          </a:p>
        </p:txBody>
      </p:sp>
    </p:spTree>
    <p:extLst>
      <p:ext uri="{BB962C8B-B14F-4D97-AF65-F5344CB8AC3E}">
        <p14:creationId xmlns="" xmlns:p14="http://schemas.microsoft.com/office/powerpoint/2010/main" val="10852267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endParaRPr lang="en-US" altLang="en-US" smtClean="0"/>
          </a:p>
        </p:txBody>
      </p:sp>
    </p:spTree>
    <p:extLst>
      <p:ext uri="{BB962C8B-B14F-4D97-AF65-F5344CB8AC3E}">
        <p14:creationId xmlns="" xmlns:p14="http://schemas.microsoft.com/office/powerpoint/2010/main" val="8599265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 solution,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1904048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C933088-7460-4DCA-920B-4D260829BB58}" type="slidenum">
              <a:rPr lang="en-ZA" smtClean="0"/>
              <a:pPr/>
              <a:t>20</a:t>
            </a:fld>
            <a:endParaRPr lang="en-ZA"/>
          </a:p>
        </p:txBody>
      </p:sp>
    </p:spTree>
    <p:extLst>
      <p:ext uri="{BB962C8B-B14F-4D97-AF65-F5344CB8AC3E}">
        <p14:creationId xmlns="" xmlns:p14="http://schemas.microsoft.com/office/powerpoint/2010/main" val="32185583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Comprehensive solution, features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FA21DDC-EA38-4C1E-9CF8-9A1EF67C368A}" type="slidenum">
              <a:rPr lang="en-US" smtClean="0"/>
              <a:pPr>
                <a:defRPr/>
              </a:pPr>
              <a:t>22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014172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263F927-398C-4E1F-88EB-114A1AF19682}" type="slidenum">
              <a:rPr lang="en-US" smtClean="0">
                <a:solidFill>
                  <a:prstClr val="black"/>
                </a:solidFill>
              </a:rPr>
              <a:pPr/>
              <a:t>26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0737472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A9DE40-67DD-4B95-806F-9CD925929CE8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="" xmlns:p14="http://schemas.microsoft.com/office/powerpoint/2010/main" val="5788311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EBD21C-0CF7-4D24-A2AF-D752732B575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E99921-767E-4C99-8CB9-543E67CA5EBA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C9EDEB-C7EC-480E-97D2-AFB728628DF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7EFD3-F931-4419-AC45-049F27E5AB84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AAC057-9955-49CB-B4AF-44CE46A9DD2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BC1154-3310-4B72-84EE-2030B61C78B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11922-F46D-46F1-AE6A-3E0D0462E2B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238758-91AB-42B4-991D-980ED6A97B9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D8026F-8A1A-4F9D-A967-E959FFFBB93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97C21F-3407-45A0-925B-3EDFBB49A6D5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401F78-7628-4B83-B672-8E526F779F3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EEF13C-C4A0-4FF0-BBFF-AA2A59C601A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29CE03-BAF0-431C-B413-F695D2CF0982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CCD722F-7D75-4149-AB63-2D7E846FAB21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344BB6-60CC-4C2C-9ED8-59C130224F85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A8AE4F-8725-4228-B9C5-ED3684F9FBAF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FFC6E3-CB47-4EB4-8C7A-5E202DB5763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BF1FF8E-07BE-4121-A215-F33839C1BF12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8D59DEB-33AF-4B0B-9E79-79F509E9200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0EA0B3-129B-4BBB-8EED-12C649C3AFF9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420B63-23F5-43BA-8675-8AA09B24F89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65207A-D8A9-455A-A340-3E046FCBC748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6AD103-AEDC-4BD8-95AE-8A2FD136FF6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4EBE3C-31AD-4CDB-B2AC-EEC565ADF456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en-US" noProof="0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CC273E-35B6-4449-96D1-6AAAC86C9E9A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49B4F9-A046-4C05-AE66-9E10D74DF2F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5E3303C-979E-4FA0-9B30-770DD162604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A9A6EE-2860-493B-BFEC-711CA97331B7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ZA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fld id="{DAE6E83C-B4CD-4A55-B1AB-FEE275439C5C}" type="datetimeFigureOut">
              <a:rPr lang="en-ZA" smtClean="0"/>
              <a:pPr/>
              <a:t>2017/10/11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fld id="{48CB2AA0-1180-4365-A471-4445F35870E2}" type="slidenum">
              <a:rPr lang="en-ZA" smtClean="0"/>
              <a:pPr/>
              <a:t>‹#›</a:t>
            </a:fld>
            <a:endParaRPr lang="en-ZA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75000"/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DC9C813-1995-4379-9E18-987A4634AC8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10/11/2017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09DE064A-F9A7-4166-B539-90CF6119284E}" type="slidenum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2.gif"/><Relationship Id="rId4" Type="http://schemas.openxmlformats.org/officeDocument/2006/relationships/image" Target="../media/image7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10.jpeg"/><Relationship Id="rId7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microsoft.com/office/2007/relationships/hdphoto" Target="../media/hdphoto1.wdp"/><Relationship Id="rId9" Type="http://schemas.openxmlformats.org/officeDocument/2006/relationships/image" Target="../media/image1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2.png"/><Relationship Id="rId18" Type="http://schemas.openxmlformats.org/officeDocument/2006/relationships/image" Target="../media/image97.png"/><Relationship Id="rId26" Type="http://schemas.openxmlformats.org/officeDocument/2006/relationships/image" Target="../media/image105.png"/><Relationship Id="rId3" Type="http://schemas.openxmlformats.org/officeDocument/2006/relationships/image" Target="../media/image82.png"/><Relationship Id="rId21" Type="http://schemas.openxmlformats.org/officeDocument/2006/relationships/image" Target="../media/image100.jpeg"/><Relationship Id="rId7" Type="http://schemas.openxmlformats.org/officeDocument/2006/relationships/image" Target="../media/image86.png"/><Relationship Id="rId12" Type="http://schemas.openxmlformats.org/officeDocument/2006/relationships/image" Target="../media/image91.png"/><Relationship Id="rId17" Type="http://schemas.openxmlformats.org/officeDocument/2006/relationships/image" Target="../media/image96.png"/><Relationship Id="rId25" Type="http://schemas.openxmlformats.org/officeDocument/2006/relationships/image" Target="../media/image104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5.png"/><Relationship Id="rId20" Type="http://schemas.openxmlformats.org/officeDocument/2006/relationships/image" Target="../media/image99.jpeg"/><Relationship Id="rId29" Type="http://schemas.openxmlformats.org/officeDocument/2006/relationships/image" Target="../media/image108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5.png"/><Relationship Id="rId11" Type="http://schemas.openxmlformats.org/officeDocument/2006/relationships/image" Target="../media/image90.png"/><Relationship Id="rId24" Type="http://schemas.openxmlformats.org/officeDocument/2006/relationships/image" Target="../media/image103.png"/><Relationship Id="rId32" Type="http://schemas.openxmlformats.org/officeDocument/2006/relationships/image" Target="../media/image111.png"/><Relationship Id="rId5" Type="http://schemas.openxmlformats.org/officeDocument/2006/relationships/image" Target="../media/image84.png"/><Relationship Id="rId15" Type="http://schemas.openxmlformats.org/officeDocument/2006/relationships/image" Target="../media/image94.jpeg"/><Relationship Id="rId23" Type="http://schemas.openxmlformats.org/officeDocument/2006/relationships/image" Target="../media/image102.png"/><Relationship Id="rId28" Type="http://schemas.openxmlformats.org/officeDocument/2006/relationships/image" Target="../media/image107.png"/><Relationship Id="rId10" Type="http://schemas.openxmlformats.org/officeDocument/2006/relationships/image" Target="../media/image89.png"/><Relationship Id="rId19" Type="http://schemas.openxmlformats.org/officeDocument/2006/relationships/image" Target="../media/image98.png"/><Relationship Id="rId31" Type="http://schemas.openxmlformats.org/officeDocument/2006/relationships/image" Target="../media/image110.png"/><Relationship Id="rId4" Type="http://schemas.openxmlformats.org/officeDocument/2006/relationships/image" Target="../media/image83.png"/><Relationship Id="rId9" Type="http://schemas.openxmlformats.org/officeDocument/2006/relationships/image" Target="../media/image88.png"/><Relationship Id="rId14" Type="http://schemas.openxmlformats.org/officeDocument/2006/relationships/image" Target="../media/image93.png"/><Relationship Id="rId22" Type="http://schemas.openxmlformats.org/officeDocument/2006/relationships/image" Target="../media/image101.png"/><Relationship Id="rId27" Type="http://schemas.openxmlformats.org/officeDocument/2006/relationships/image" Target="../media/image106.png"/><Relationship Id="rId30" Type="http://schemas.openxmlformats.org/officeDocument/2006/relationships/image" Target="../media/image109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6.png"/><Relationship Id="rId3" Type="http://schemas.openxmlformats.org/officeDocument/2006/relationships/hyperlink" Target="http://www.zda.org.zm/" TargetMode="External"/><Relationship Id="rId7" Type="http://schemas.openxmlformats.org/officeDocument/2006/relationships/image" Target="../media/image115.png"/><Relationship Id="rId2" Type="http://schemas.openxmlformats.org/officeDocument/2006/relationships/image" Target="../media/image112.emf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14.png"/><Relationship Id="rId5" Type="http://schemas.openxmlformats.org/officeDocument/2006/relationships/image" Target="../media/image113.png"/><Relationship Id="rId4" Type="http://schemas.openxmlformats.org/officeDocument/2006/relationships/hyperlink" Target="mailto:info@zda.org.zm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gif"/><Relationship Id="rId3" Type="http://schemas.openxmlformats.org/officeDocument/2006/relationships/image" Target="../media/image23.jpe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6"/>
            <a:ext cx="9169399" cy="6885385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772400" y="304800"/>
            <a:ext cx="13969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1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Rounded MT Bold" panose="020F0704030504030204" pitchFamily="34" charset="0"/>
              </a:rPr>
              <a:t>Zambia Development Agency</a:t>
            </a:r>
            <a:endParaRPr lang="en-ZA" sz="1400" dirty="0">
              <a:solidFill>
                <a:schemeClr val="tx1">
                  <a:lumMod val="95000"/>
                  <a:lumOff val="5000"/>
                </a:schemeClr>
              </a:solidFill>
              <a:latin typeface="Arial Rounded MT Bold" panose="020F0704030504030204" pitchFamily="34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7812303" y="405064"/>
            <a:ext cx="0" cy="530202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10" name="Picture 7" descr="Animated Flag of Zambia  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388" y="188913"/>
            <a:ext cx="1458912" cy="1196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0" y="1486152"/>
            <a:ext cx="8904605" cy="4524315"/>
          </a:xfrm>
          <a:prstGeom prst="rect">
            <a:avLst/>
          </a:prstGeom>
          <a:noFill/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 wrap="square" rtlCol="0">
            <a:spAutoFit/>
          </a:bodyPr>
          <a:lstStyle/>
          <a:p>
            <a:pPr algn="ctr"/>
            <a:r>
              <a:rPr lang="en-ZA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ZAMBIA </a:t>
            </a:r>
          </a:p>
          <a:p>
            <a:pPr algn="ctr"/>
            <a:endParaRPr lang="en-ZA" altLang="en-ZA" sz="4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r>
              <a:rPr lang="en-US" altLang="en-ZA" sz="44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LAND OF BOUNDLESS </a:t>
            </a:r>
          </a:p>
          <a:p>
            <a:pPr algn="ctr"/>
            <a:endParaRPr lang="en-US" altLang="en-ZA" sz="4400" b="1" dirty="0" smtClean="0">
              <a:solidFill>
                <a:srgbClr val="2B8313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r>
              <a:rPr lang="en-ZA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INVESTMENT OPPORTUNITIES</a:t>
            </a:r>
            <a:endParaRPr lang="en-ZA" sz="4400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endParaRPr lang="en-ZA" sz="4400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  <a:p>
            <a:pPr algn="ctr"/>
            <a:r>
              <a:rPr lang="en-ZA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ZAMBIA – </a:t>
            </a:r>
            <a:r>
              <a:rPr lang="en-ZA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skerville Old Face" panose="02020602080505020303" pitchFamily="18" charset="0"/>
              </a:rPr>
              <a:t>2017</a:t>
            </a:r>
            <a:endParaRPr lang="en-ZA" sz="2000" b="1" dirty="0" smtClean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skerville Old Face" panose="02020602080505020303" pitchFamily="18" charset="0"/>
            </a:endParaRPr>
          </a:p>
        </p:txBody>
      </p:sp>
      <p:pic>
        <p:nvPicPr>
          <p:cNvPr id="9" name="Picture 4" descr="log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7284" y="152017"/>
            <a:ext cx="1285851" cy="10362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24535"/>
            <a:ext cx="9144000" cy="491490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7500"/>
          </a:bodyPr>
          <a:lstStyle/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Government of Zambia has developed the Power System Development Master Plan whose objective is to provide a blue print for Power System Development up to the year 2030.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Energy sources include: hydro, petroleum, coal, biomass, and renewable energy.  </a:t>
            </a:r>
          </a:p>
          <a:p>
            <a:pPr marL="342900" indent="-342900" algn="l">
              <a:buFont typeface="Wingdings" panose="05000000000000000000" pitchFamily="2" charset="2"/>
              <a:buChar char="q"/>
            </a:pP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Power production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potential: 6000MW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currently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generating 2000MW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 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Demand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for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petroleum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exceeds 52 million </a:t>
            </a:r>
            <a:r>
              <a:rPr lang="en-US" sz="2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litres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per month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is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growing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at an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average of 40% per annum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.</a:t>
            </a:r>
          </a:p>
          <a:p>
            <a:pPr marL="342900" indent="-342900" algn="just">
              <a:buFont typeface="Wingdings" panose="05000000000000000000" pitchFamily="2" charset="2"/>
              <a:buChar char="q"/>
            </a:pP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indent="-342900" algn="just">
              <a:buFont typeface="Wingdings" panose="05000000000000000000" pitchFamily="2" charset="2"/>
              <a:buChar char="q"/>
            </a:pP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Zambia has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over 3,000 sunshine hours annually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, average wind speeds of 2.5m/s above 10 meters,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over 80 hot springs 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and ample 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rivers flowing through the country.</a:t>
            </a:r>
            <a:endParaRPr lang="en-US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0000"/>
              </a:lnSpc>
            </a:pPr>
            <a:endParaRPr lang="en-US" sz="2800" b="1" dirty="0">
              <a:solidFill>
                <a:srgbClr val="55D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0000"/>
              </a:lnSpc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104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Z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Image result for pictures+power plant+zesco+transfor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025" y="5631024"/>
            <a:ext cx="2438400" cy="1249364"/>
          </a:xfrm>
          <a:prstGeom prst="rect">
            <a:avLst/>
          </a:prstGeom>
          <a:noFill/>
        </p:spPr>
      </p:pic>
      <p:pic>
        <p:nvPicPr>
          <p:cNvPr id="9" name="Picture 8" descr="Image result for oil pipeline+ind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649" y="5608636"/>
            <a:ext cx="2286000" cy="1249364"/>
          </a:xfrm>
          <a:prstGeom prst="rect">
            <a:avLst/>
          </a:prstGeom>
          <a:noFill/>
        </p:spPr>
      </p:pic>
      <p:pic>
        <p:nvPicPr>
          <p:cNvPr id="10" name="Picture 10" descr="Image result for solar pa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5605526"/>
            <a:ext cx="2209800" cy="1249364"/>
          </a:xfrm>
          <a:prstGeom prst="rect">
            <a:avLst/>
          </a:prstGeom>
          <a:noFill/>
        </p:spPr>
      </p:pic>
      <p:pic>
        <p:nvPicPr>
          <p:cNvPr id="11" name="Picture 12" descr="Image result for wind ener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538" y="5605526"/>
            <a:ext cx="2228462" cy="124936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9144000" cy="586740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7500"/>
          </a:bodyPr>
          <a:lstStyle/>
          <a:p>
            <a:pPr lvl="0" algn="l">
              <a:lnSpc>
                <a:spcPct val="110000"/>
              </a:lnSpc>
              <a:buFont typeface="Arial" panose="020B0604020202020204" pitchFamily="34" charset="0"/>
            </a:pP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Government is also encouraging investors to develop </a:t>
            </a: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alternative energy sources and related energy mix including;</a:t>
            </a:r>
          </a:p>
          <a:p>
            <a:pPr lvl="0" algn="l">
              <a:lnSpc>
                <a:spcPct val="110000"/>
              </a:lnSpc>
              <a:buFont typeface="Arial" panose="020B0604020202020204" pitchFamily="34" charset="0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Solar Energy</a:t>
            </a:r>
          </a:p>
          <a:p>
            <a:pPr marL="342900" lvl="0" indent="-342900" algn="l">
              <a:lnSpc>
                <a:spcPct val="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Geo-thermal Energy</a:t>
            </a:r>
          </a:p>
          <a:p>
            <a:pPr marL="342900" lvl="0" indent="-342900" algn="l">
              <a:lnSpc>
                <a:spcPct val="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Bio-mass Energy</a:t>
            </a:r>
          </a:p>
          <a:p>
            <a:pPr marL="342900" lvl="0" indent="-342900" algn="l">
              <a:lnSpc>
                <a:spcPct val="50000"/>
              </a:lnSpc>
              <a:spcBef>
                <a:spcPts val="0"/>
              </a:spcBef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Ethanol </a:t>
            </a:r>
          </a:p>
          <a:p>
            <a:pPr marL="342900" lvl="0" indent="-342900" algn="l">
              <a:lnSpc>
                <a:spcPct val="50000"/>
              </a:lnSpc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+mn-ea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Bagasse</a:t>
            </a:r>
          </a:p>
          <a:p>
            <a:pPr lvl="0" algn="l">
              <a:lnSpc>
                <a:spcPct val="50000"/>
              </a:lnSpc>
            </a:pPr>
            <a:endParaRPr lang="en-GB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Waste to Energy (Cities)</a:t>
            </a:r>
          </a:p>
          <a:p>
            <a:pPr marL="342900" lvl="0" indent="-342900" algn="l">
              <a:lnSpc>
                <a:spcPct val="50000"/>
              </a:lnSpc>
              <a:buFont typeface="Wingdings" panose="05000000000000000000" pitchFamily="2" charset="2"/>
              <a:buChar char="v"/>
            </a:pPr>
            <a:endParaRPr lang="en-GB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GB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Energy</a:t>
            </a:r>
          </a:p>
          <a:p>
            <a:pPr marL="342900" lvl="0" indent="-342900" algn="l">
              <a:lnSpc>
                <a:spcPct val="110000"/>
              </a:lnSpc>
              <a:buFont typeface="Wingdings" panose="05000000000000000000" pitchFamily="2" charset="2"/>
              <a:buChar char="ü"/>
            </a:pPr>
            <a:endParaRPr lang="en-GB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0000"/>
              </a:lnSpc>
            </a:pPr>
            <a:endParaRPr lang="en-US" sz="2800" b="1" dirty="0">
              <a:solidFill>
                <a:srgbClr val="55D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0000"/>
              </a:lnSpc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457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</a:t>
            </a:r>
            <a:endParaRPr lang="en-Z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Image result for pictures+power plant+zesco+transfor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025" y="6096000"/>
            <a:ext cx="2438400" cy="784388"/>
          </a:xfrm>
          <a:prstGeom prst="rect">
            <a:avLst/>
          </a:prstGeom>
          <a:noFill/>
        </p:spPr>
      </p:pic>
      <p:pic>
        <p:nvPicPr>
          <p:cNvPr id="9" name="Picture 8" descr="Image result for oil pipeline+ind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649" y="6096000"/>
            <a:ext cx="2286000" cy="762000"/>
          </a:xfrm>
          <a:prstGeom prst="rect">
            <a:avLst/>
          </a:prstGeom>
          <a:noFill/>
        </p:spPr>
      </p:pic>
      <p:pic>
        <p:nvPicPr>
          <p:cNvPr id="10" name="Picture 10" descr="Image result for solar pa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2209800" cy="758890"/>
          </a:xfrm>
          <a:prstGeom prst="rect">
            <a:avLst/>
          </a:prstGeom>
          <a:noFill/>
        </p:spPr>
      </p:pic>
      <p:pic>
        <p:nvPicPr>
          <p:cNvPr id="11" name="Picture 12" descr="Image result for wind ener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538" y="6073612"/>
            <a:ext cx="2228462" cy="7812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0"/>
            <a:ext cx="9144000" cy="586740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92500"/>
          </a:bodyPr>
          <a:lstStyle/>
          <a:p>
            <a:pPr lvl="0" algn="l">
              <a:lnSpc>
                <a:spcPct val="110000"/>
              </a:lnSpc>
            </a:pPr>
            <a:endParaRPr lang="en-GB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10000"/>
              </a:lnSpc>
            </a:pPr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 energy 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projects require infrastructure to </a:t>
            </a:r>
            <a:r>
              <a:rPr lang="en-US" sz="22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supply users </a:t>
            </a:r>
            <a:r>
              <a:rPr lang="en-US" sz="22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this presents an opportunity for investing in Energy support infrastructure such as;</a:t>
            </a:r>
          </a:p>
          <a:p>
            <a:pPr algn="l">
              <a:lnSpc>
                <a:spcPct val="110000"/>
              </a:lnSpc>
            </a:pPr>
            <a:endParaRPr lang="en-US" sz="22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of transmission lines for connection to the national grid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of solar panels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Manufacture of transformers</a:t>
            </a: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of spare parts for transformers and other parts</a:t>
            </a:r>
          </a:p>
          <a:p>
            <a:pPr algn="l">
              <a:lnSpc>
                <a:spcPct val="110000"/>
              </a:lnSpc>
            </a:pP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lnSpc>
                <a:spcPct val="110000"/>
              </a:lnSpc>
              <a:buFont typeface="Wingdings" panose="05000000000000000000" pitchFamily="2" charset="2"/>
              <a:buChar char="v"/>
            </a:pPr>
            <a:r>
              <a:rPr lang="en-US" sz="2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Maintenance and electrical faulty service provision</a:t>
            </a:r>
            <a:endParaRPr lang="en-US" sz="2800" b="1" dirty="0">
              <a:solidFill>
                <a:srgbClr val="55DB6B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10000"/>
              </a:lnSpc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3999" cy="9144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32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Energy support infrastructure</a:t>
            </a:r>
            <a:endParaRPr lang="en-ZA" sz="32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6" descr="Image result for pictures+power plant+zesco+transform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02025" y="6096000"/>
            <a:ext cx="2438400" cy="784388"/>
          </a:xfrm>
          <a:prstGeom prst="rect">
            <a:avLst/>
          </a:prstGeom>
          <a:noFill/>
        </p:spPr>
      </p:pic>
      <p:pic>
        <p:nvPicPr>
          <p:cNvPr id="9" name="Picture 8" descr="Image result for oil pipeline+indeni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32649" y="6096000"/>
            <a:ext cx="2286000" cy="762000"/>
          </a:xfrm>
          <a:prstGeom prst="rect">
            <a:avLst/>
          </a:prstGeom>
          <a:noFill/>
        </p:spPr>
      </p:pic>
      <p:pic>
        <p:nvPicPr>
          <p:cNvPr id="10" name="Picture 10" descr="Image result for solar pane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6096000"/>
            <a:ext cx="2209800" cy="758890"/>
          </a:xfrm>
          <a:prstGeom prst="rect">
            <a:avLst/>
          </a:prstGeom>
          <a:noFill/>
        </p:spPr>
      </p:pic>
      <p:pic>
        <p:nvPicPr>
          <p:cNvPr id="11" name="Picture 12" descr="Image result for wind energy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15538" y="6073612"/>
            <a:ext cx="2228462" cy="781278"/>
          </a:xfrm>
          <a:prstGeom prst="rect">
            <a:avLst/>
          </a:prstGeom>
          <a:noFill/>
        </p:spPr>
      </p:pic>
      <p:sp>
        <p:nvSpPr>
          <p:cNvPr id="2" name="AutoShape 2" descr="Image result for Energy support infrastructure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4846446"/>
            <a:ext cx="9144000" cy="2011554"/>
          </a:xfrm>
          <a:prstGeom prst="rect">
            <a:avLst/>
          </a:prstGeom>
          <a:gradFill flip="none" rotWithShape="1">
            <a:gsLst>
              <a:gs pos="0">
                <a:schemeClr val="bg2">
                  <a:lumMod val="75000"/>
                </a:schemeClr>
              </a:gs>
              <a:gs pos="93000">
                <a:schemeClr val="bg1"/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02694" y="1340768"/>
            <a:ext cx="5161794" cy="5878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fontAlgn="auto">
              <a:lnSpc>
                <a:spcPct val="80000"/>
              </a:lnSpc>
              <a:spcAft>
                <a:spcPts val="0"/>
              </a:spcAft>
              <a:buBlip>
                <a:blip r:embed="rId2"/>
              </a:buBlip>
            </a:pPr>
            <a:r>
              <a:rPr lang="en-US" sz="2400" b="1" dirty="0">
                <a:latin typeface="Arial Narrow" panose="020B0606020202030204" pitchFamily="34" charset="0"/>
              </a:rPr>
              <a:t>Zambia’s </a:t>
            </a:r>
            <a:r>
              <a:rPr lang="en-US" sz="2400" b="1" dirty="0" smtClean="0">
                <a:latin typeface="Arial Narrow" panose="020B0606020202030204" pitchFamily="34" charset="0"/>
              </a:rPr>
              <a:t>Potential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</a:pPr>
            <a:endParaRPr lang="en-US" sz="2400" b="1" dirty="0">
              <a:latin typeface="Arial Narrow" panose="020B0606020202030204" pitchFamily="34" charset="0"/>
            </a:endParaRP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 Narrow" panose="020B0606020202030204" pitchFamily="34" charset="0"/>
              </a:rPr>
              <a:t>Endowed with a vast variety of wildlife </a:t>
            </a:r>
            <a:r>
              <a:rPr lang="en-US" sz="2400" b="1" dirty="0" smtClean="0">
                <a:latin typeface="Arial Narrow" panose="020B0606020202030204" pitchFamily="34" charset="0"/>
              </a:rPr>
              <a:t>species</a:t>
            </a: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400" b="1" dirty="0">
              <a:latin typeface="Arial Narrow" panose="020B0606020202030204" pitchFamily="34" charset="0"/>
            </a:endParaRP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19 national parks </a:t>
            </a:r>
            <a:r>
              <a:rPr lang="en-US" sz="2400" b="1" dirty="0">
                <a:latin typeface="Arial Narrow" panose="020B0606020202030204" pitchFamily="34" charset="0"/>
              </a:rPr>
              <a:t>and game </a:t>
            </a:r>
            <a:r>
              <a:rPr lang="en-US" sz="2400" b="1" dirty="0" smtClean="0">
                <a:latin typeface="Arial Narrow" panose="020B0606020202030204" pitchFamily="34" charset="0"/>
              </a:rPr>
              <a:t>reserves</a:t>
            </a: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400" b="1" dirty="0">
              <a:latin typeface="Arial Narrow" panose="020B0606020202030204" pitchFamily="34" charset="0"/>
            </a:endParaRP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 Narrow" panose="020B0606020202030204" pitchFamily="34" charset="0"/>
              </a:rPr>
              <a:t>Spectacular sites such as </a:t>
            </a:r>
            <a:r>
              <a:rPr lang="en-US" sz="2400" b="1" dirty="0">
                <a:solidFill>
                  <a:srgbClr val="364DFA"/>
                </a:solidFill>
                <a:latin typeface="Arial Narrow" panose="020B0606020202030204" pitchFamily="34" charset="0"/>
              </a:rPr>
              <a:t>Victoria </a:t>
            </a:r>
            <a:r>
              <a:rPr lang="en-US" sz="2400" b="1" dirty="0" smtClean="0">
                <a:solidFill>
                  <a:srgbClr val="364DFA"/>
                </a:solidFill>
                <a:latin typeface="Arial Narrow" panose="020B0606020202030204" pitchFamily="34" charset="0"/>
              </a:rPr>
              <a:t>Falls,</a:t>
            </a:r>
            <a:r>
              <a:rPr lang="en-US" sz="2400" b="1" dirty="0" smtClean="0">
                <a:solidFill>
                  <a:srgbClr val="364DFA"/>
                </a:solidFill>
                <a:latin typeface="Arial" panose="020B0604020202020204" pitchFamily="34" charset="0"/>
                <a:ea typeface="Calibri" panose="020F0502020204030204" pitchFamily="34" charset="0"/>
                <a:cs typeface="Gisha" pitchFamily="34" charset="-79"/>
              </a:rPr>
              <a:t> 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Gisha" pitchFamily="34" charset="-79"/>
              </a:rPr>
              <a:t>one of the seven natural wonders of the world  and a UNESCO world heritage site</a:t>
            </a:r>
            <a:r>
              <a:rPr lang="en-US" sz="2400" b="1" dirty="0" smtClean="0">
                <a:latin typeface="Arial Narrow" panose="020B0606020202030204" pitchFamily="34" charset="0"/>
                <a:ea typeface="Calibri" panose="020F0502020204030204" pitchFamily="34" charset="0"/>
                <a:cs typeface="Gisha" pitchFamily="34" charset="-79"/>
              </a:rPr>
              <a:t>.</a:t>
            </a: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400" b="1" dirty="0">
              <a:latin typeface="Arial Narrow" panose="020B0606020202030204" pitchFamily="34" charset="0"/>
              <a:ea typeface="Calibri" panose="020F0502020204030204" pitchFamily="34" charset="0"/>
              <a:cs typeface="Gisha" pitchFamily="34" charset="-79"/>
            </a:endParaRP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Rich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cultural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heritage</a:t>
            </a: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sz="2400" b="1" dirty="0">
              <a:latin typeface="Arial Narrow" panose="020B0606020202030204" pitchFamily="34" charset="0"/>
            </a:endParaRP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r>
              <a:rPr lang="en-US" sz="2400" b="1" dirty="0">
                <a:latin typeface="Arial Narrow" panose="020B0606020202030204" pitchFamily="34" charset="0"/>
              </a:rPr>
              <a:t>Home to Africa’s 2</a:t>
            </a:r>
            <a:r>
              <a:rPr lang="en-US" sz="2400" b="1" baseline="30000" dirty="0">
                <a:latin typeface="Arial Narrow" panose="020B0606020202030204" pitchFamily="34" charset="0"/>
              </a:rPr>
              <a:t>nd</a:t>
            </a:r>
            <a:r>
              <a:rPr lang="en-US" sz="2400" b="1" dirty="0">
                <a:latin typeface="Arial Narrow" panose="020B0606020202030204" pitchFamily="34" charset="0"/>
              </a:rPr>
              <a:t> largest park –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Kafue National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Park</a:t>
            </a:r>
            <a:r>
              <a:rPr lang="en-US" sz="2400" b="1" dirty="0">
                <a:latin typeface="Arial Narrow" panose="020B0606020202030204" pitchFamily="34" charset="0"/>
              </a:rPr>
              <a:t> </a:t>
            </a:r>
            <a:r>
              <a:rPr lang="en-US" sz="2400" b="1" dirty="0" smtClean="0">
                <a:latin typeface="Arial Narrow" panose="020B0606020202030204" pitchFamily="34" charset="0"/>
                <a:ea typeface="Calibri" panose="020F0502020204030204" pitchFamily="34" charset="0"/>
                <a:cs typeface="Gisha" pitchFamily="34" charset="-79"/>
              </a:rPr>
              <a:t>(22,480km² and </a:t>
            </a:r>
            <a:r>
              <a:rPr lang="en-US" sz="2400" b="1" dirty="0">
                <a:latin typeface="Arial Narrow" panose="020B0606020202030204" pitchFamily="34" charset="0"/>
                <a:ea typeface="Calibri" panose="020F0502020204030204" pitchFamily="34" charset="0"/>
                <a:cs typeface="Gisha" pitchFamily="34" charset="-79"/>
              </a:rPr>
              <a:t>fifth largest in the </a:t>
            </a:r>
            <a:r>
              <a:rPr lang="en-US" sz="2400" b="1" dirty="0" smtClean="0">
                <a:latin typeface="Arial Narrow" panose="020B0606020202030204" pitchFamily="34" charset="0"/>
                <a:ea typeface="Calibri" panose="020F0502020204030204" pitchFamily="34" charset="0"/>
                <a:cs typeface="Gisha" pitchFamily="34" charset="-79"/>
              </a:rPr>
              <a:t>world</a:t>
            </a:r>
          </a:p>
          <a:p>
            <a:pPr marL="355600" lvl="1" indent="-1778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US" dirty="0" smtClean="0">
              <a:latin typeface="Arial Narrow" panose="020B0606020202030204" pitchFamily="34" charset="0"/>
              <a:ea typeface="Calibri" panose="020F0502020204030204" pitchFamily="34" charset="0"/>
              <a:cs typeface="Gisha" pitchFamily="34" charset="-79"/>
            </a:endParaRPr>
          </a:p>
          <a:p>
            <a:pPr algn="just">
              <a:spcBef>
                <a:spcPct val="0"/>
              </a:spcBef>
            </a:pPr>
            <a:endParaRPr lang="en-US" sz="1600" dirty="0">
              <a:latin typeface="Arial" panose="020B0604020202020204" pitchFamily="34" charset="0"/>
            </a:endParaRPr>
          </a:p>
          <a:p>
            <a:pPr marL="800100" lvl="1" indent="-342900">
              <a:lnSpc>
                <a:spcPct val="80000"/>
              </a:lnSpc>
              <a:buFont typeface="Wingdings" panose="05000000000000000000" pitchFamily="2" charset="2"/>
              <a:buChar char="§"/>
            </a:pPr>
            <a:endParaRPr lang="en-GB" sz="2400" b="1" dirty="0">
              <a:latin typeface="Arial Narrow" panose="020B060602020203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566" y="1362539"/>
            <a:ext cx="3579860" cy="3348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9" descr="C:\Users\Sangwani\Pictures\zambian_village1_102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80" y="4846446"/>
            <a:ext cx="1191566" cy="819438"/>
          </a:xfrm>
          <a:prstGeom prst="rect">
            <a:avLst/>
          </a:prstGeom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Sangwani\Pictures\vic-falls-bridge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847" y="4833007"/>
            <a:ext cx="1159656" cy="825829"/>
          </a:xfrm>
          <a:prstGeom prst="rect">
            <a:avLst/>
          </a:prstGeom>
          <a:ln w="9525">
            <a:solidFill>
              <a:schemeClr val="accent3">
                <a:lumMod val="50000"/>
              </a:schemeClr>
            </a:solidFill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8770" y="4828521"/>
            <a:ext cx="1159656" cy="830315"/>
          </a:xfrm>
          <a:prstGeom prst="rect">
            <a:avLst/>
          </a:prstGeom>
          <a:ln>
            <a:solidFill>
              <a:schemeClr val="accent3">
                <a:lumMod val="50000"/>
              </a:schemeClr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9"/>
          <p:cNvSpPr/>
          <p:nvPr/>
        </p:nvSpPr>
        <p:spPr>
          <a:xfrm>
            <a:off x="0" y="0"/>
            <a:ext cx="9220200" cy="9906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36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Tourism</a:t>
            </a:r>
            <a:endParaRPr lang="en-ZA" sz="3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983865" y="1212215"/>
            <a:ext cx="5720080" cy="5940088"/>
          </a:xfrm>
          <a:prstGeom prst="rect">
            <a:avLst/>
          </a:prstGeom>
          <a:solidFill>
            <a:schemeClr val="accent1">
              <a:lumMod val="20000"/>
              <a:lumOff val="80000"/>
              <a:alpha val="15000"/>
            </a:schemeClr>
          </a:solidFill>
        </p:spPr>
        <p:txBody>
          <a:bodyPr wrap="square">
            <a:spAutoFit/>
          </a:bodyPr>
          <a:lstStyle/>
          <a:p>
            <a:pPr lvl="1" indent="-457200" algn="just">
              <a:buFont typeface="Wingdings" panose="05000000000000000000" charset="0"/>
              <a:buChar char="v"/>
            </a:pPr>
            <a:r>
              <a:rPr lang="en-GB" sz="2000" b="1" dirty="0" smtClean="0">
                <a:latin typeface="Arial Narrow" panose="020B0606020202030204" pitchFamily="34" charset="0"/>
              </a:rPr>
              <a:t>      Northern Circuit (</a:t>
            </a:r>
            <a:r>
              <a:rPr lang="en-GB" sz="2000" b="1" dirty="0" err="1" smtClean="0">
                <a:latin typeface="Arial Narrow" panose="020B0606020202030204" pitchFamily="34" charset="0"/>
              </a:rPr>
              <a:t>Kasaba</a:t>
            </a:r>
            <a:r>
              <a:rPr lang="en-GB" sz="2000" b="1" dirty="0" smtClean="0">
                <a:latin typeface="Arial Narrow" panose="020B0606020202030204" pitchFamily="34" charset="0"/>
              </a:rPr>
              <a:t> Bay) </a:t>
            </a:r>
          </a:p>
          <a:p>
            <a:pPr marL="355600" indent="-266700" algn="just" defTabSz="-635"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en-US" sz="2000" b="1" dirty="0">
                <a:latin typeface="Arial Narrow" panose="020B0606020202030204" pitchFamily="34" charset="0"/>
              </a:rPr>
              <a:t>Strategically located on the shores of Lake Tanganyika relative to the </a:t>
            </a:r>
            <a:r>
              <a:rPr lang="en-US" sz="2000" b="1" dirty="0" smtClean="0">
                <a:latin typeface="Arial Narrow" panose="020B0606020202030204" pitchFamily="34" charset="0"/>
              </a:rPr>
              <a:t>developed </a:t>
            </a:r>
            <a:r>
              <a:rPr lang="en-US" sz="2000" b="1" dirty="0">
                <a:latin typeface="Arial Narrow" panose="020B0606020202030204" pitchFamily="34" charset="0"/>
              </a:rPr>
              <a:t>northern circuit of East African Region that includes </a:t>
            </a:r>
            <a:r>
              <a:rPr lang="en-US" sz="2000" b="1" dirty="0" err="1">
                <a:latin typeface="Arial Narrow" panose="020B0606020202030204" pitchFamily="34" charset="0"/>
              </a:rPr>
              <a:t>Ngorongoro</a:t>
            </a:r>
            <a:r>
              <a:rPr lang="en-US" sz="2000" b="1" dirty="0">
                <a:latin typeface="Arial Narrow" panose="020B0606020202030204" pitchFamily="34" charset="0"/>
              </a:rPr>
              <a:t> </a:t>
            </a:r>
            <a:r>
              <a:rPr lang="en-US" sz="2000" b="1" dirty="0" smtClean="0">
                <a:latin typeface="Arial Narrow" panose="020B0606020202030204" pitchFamily="34" charset="0"/>
              </a:rPr>
              <a:t>Craters</a:t>
            </a:r>
            <a:r>
              <a:rPr lang="en-US" sz="2000" b="1" dirty="0">
                <a:latin typeface="Arial Narrow" panose="020B0606020202030204" pitchFamily="34" charset="0"/>
              </a:rPr>
              <a:t>, Serengeti National Park, Kilimanjaro Mountain and the Great </a:t>
            </a:r>
            <a:r>
              <a:rPr lang="en-US" sz="2000" b="1" dirty="0" smtClean="0">
                <a:latin typeface="Arial Narrow" panose="020B0606020202030204" pitchFamily="34" charset="0"/>
              </a:rPr>
              <a:t>Lakes Region </a:t>
            </a:r>
            <a:r>
              <a:rPr lang="en-US" sz="2000" b="1" dirty="0">
                <a:latin typeface="Arial Narrow" panose="020B0606020202030204" pitchFamily="34" charset="0"/>
              </a:rPr>
              <a:t>giving opportunities for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intra-regional tourism</a:t>
            </a:r>
            <a:r>
              <a:rPr lang="en-US" sz="2000" b="1" dirty="0" smtClean="0">
                <a:latin typeface="Arial Narrow" panose="020B0606020202030204" pitchFamily="34" charset="0"/>
              </a:rPr>
              <a:t>. </a:t>
            </a:r>
          </a:p>
          <a:p>
            <a:pPr marL="88900" algn="just" defTabSz="-635">
              <a:tabLst>
                <a:tab pos="406400" algn="l"/>
              </a:tabLst>
            </a:pPr>
            <a:endParaRPr lang="en-US" sz="2000" b="1" dirty="0" smtClean="0">
              <a:latin typeface="Arial Narrow" panose="020B0606020202030204" pitchFamily="34" charset="0"/>
            </a:endParaRPr>
          </a:p>
          <a:p>
            <a:pPr marL="431800" indent="-342900" algn="just" defTabSz="-635">
              <a:buFont typeface="Wingdings" panose="05000000000000000000" charset="0"/>
              <a:buChar char="v"/>
              <a:tabLst>
                <a:tab pos="406400" algn="l"/>
              </a:tabLst>
            </a:pPr>
            <a:r>
              <a:rPr lang="en-GB" sz="2000" b="1" dirty="0">
                <a:latin typeface="Arial Narrow" panose="020B0606020202030204" pitchFamily="34" charset="0"/>
              </a:rPr>
              <a:t> </a:t>
            </a:r>
            <a:r>
              <a:rPr lang="en-GB" sz="2000" b="1" dirty="0" smtClean="0">
                <a:latin typeface="Arial Narrow" panose="020B0606020202030204" pitchFamily="34" charset="0"/>
              </a:rPr>
              <a:t>  Central and Lusaka Province  </a:t>
            </a:r>
            <a:endParaRPr lang="en-US" sz="2000" b="1" dirty="0" smtClean="0">
              <a:latin typeface="Arial Narrow" panose="020B0606020202030204" pitchFamily="34" charset="0"/>
            </a:endParaRPr>
          </a:p>
          <a:p>
            <a:pPr marL="355600" indent="-266700" algn="just" defTabSz="-635"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Redevelopment</a:t>
            </a:r>
            <a:r>
              <a:rPr lang="en-US" sz="2000" b="1" dirty="0">
                <a:latin typeface="Arial Narrow" panose="020B0606020202030204" pitchFamily="34" charset="0"/>
              </a:rPr>
              <a:t> of the existing </a:t>
            </a:r>
            <a:r>
              <a:rPr lang="en-US" sz="2000" b="1" dirty="0" err="1">
                <a:solidFill>
                  <a:srgbClr val="FF0000"/>
                </a:solidFill>
                <a:latin typeface="Arial Narrow" panose="020B0606020202030204" pitchFamily="34" charset="0"/>
              </a:rPr>
              <a:t>Mulungushi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 International Conference Centre in Lusaka </a:t>
            </a:r>
            <a:r>
              <a:rPr lang="en-US" sz="2000" b="1" dirty="0">
                <a:latin typeface="Arial Narrow" panose="020B0606020202030204" pitchFamily="34" charset="0"/>
              </a:rPr>
              <a:t>into an Ultra-modern International Conferencing facility</a:t>
            </a:r>
            <a:r>
              <a:rPr lang="en-US" sz="2000" b="1" dirty="0" smtClean="0">
                <a:latin typeface="Arial Narrow" panose="020B0606020202030204" pitchFamily="34" charset="0"/>
              </a:rPr>
              <a:t>.</a:t>
            </a:r>
          </a:p>
          <a:p>
            <a:pPr marL="88900" algn="just" defTabSz="-635">
              <a:tabLst>
                <a:tab pos="406400" algn="l"/>
              </a:tabLst>
            </a:pPr>
            <a:r>
              <a:rPr lang="en-US" sz="2000" b="1" dirty="0" smtClean="0">
                <a:latin typeface="Arial Narrow" panose="020B0606020202030204" pitchFamily="34" charset="0"/>
              </a:rPr>
              <a:t> </a:t>
            </a:r>
            <a:endParaRPr lang="en-US" sz="2000" b="1" dirty="0">
              <a:latin typeface="Arial Narrow" panose="020B0606020202030204" pitchFamily="34" charset="0"/>
            </a:endParaRPr>
          </a:p>
          <a:p>
            <a:pPr marL="355600" indent="-266700" algn="just" defTabSz="-635"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en-US" sz="20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Development </a:t>
            </a: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of flagship lodges </a:t>
            </a:r>
            <a:r>
              <a:rPr lang="en-US" sz="2000" b="1" dirty="0">
                <a:latin typeface="Arial Narrow" panose="020B0606020202030204" pitchFamily="34" charset="0"/>
              </a:rPr>
              <a:t>on the shores of Lake </a:t>
            </a:r>
            <a:r>
              <a:rPr lang="en-US" sz="2000" b="1" dirty="0" err="1">
                <a:latin typeface="Arial Narrow" panose="020B0606020202030204" pitchFamily="34" charset="0"/>
              </a:rPr>
              <a:t>Itezhi-Tezhi</a:t>
            </a:r>
            <a:r>
              <a:rPr lang="en-US" sz="2000" b="1" dirty="0">
                <a:latin typeface="Arial Narrow" panose="020B0606020202030204" pitchFamily="34" charset="0"/>
              </a:rPr>
              <a:t>, located in Zambia’ largest National Park that boasts around 22,000 square </a:t>
            </a:r>
            <a:r>
              <a:rPr lang="en-US" sz="2000" b="1" dirty="0" err="1">
                <a:latin typeface="Arial Narrow" panose="020B0606020202030204" pitchFamily="34" charset="0"/>
              </a:rPr>
              <a:t>kilometres</a:t>
            </a:r>
            <a:r>
              <a:rPr lang="en-US" sz="2000" b="1" dirty="0">
                <a:latin typeface="Arial Narrow" panose="020B0606020202030204" pitchFamily="34" charset="0"/>
              </a:rPr>
              <a:t>. </a:t>
            </a:r>
          </a:p>
          <a:p>
            <a:pPr marL="355600" indent="-266700" algn="just" defTabSz="-635">
              <a:buFont typeface="Wingdings" panose="05000000000000000000" pitchFamily="2" charset="2"/>
              <a:buChar char="§"/>
              <a:tabLst>
                <a:tab pos="406400" algn="l"/>
              </a:tabLst>
            </a:pPr>
            <a:r>
              <a:rPr lang="en-US" sz="2000" b="1" dirty="0">
                <a:solidFill>
                  <a:srgbClr val="FF0000"/>
                </a:solidFill>
                <a:latin typeface="Arial Narrow" panose="020B0606020202030204" pitchFamily="34" charset="0"/>
              </a:rPr>
              <a:t>4 - 5 Star Hotel development </a:t>
            </a:r>
          </a:p>
          <a:p>
            <a:pPr marL="355600" lvl="2" indent="-266700" algn="just">
              <a:buFont typeface="Wingdings" panose="05000000000000000000" pitchFamily="2" charset="2"/>
              <a:buChar char="§"/>
            </a:pPr>
            <a:endParaRPr lang="en-GB" sz="2000" b="1" dirty="0">
              <a:latin typeface="Arial Narrow" panose="020B0606020202030204" pitchFamily="34" charset="0"/>
            </a:endParaRPr>
          </a:p>
        </p:txBody>
      </p:sp>
      <p:pic>
        <p:nvPicPr>
          <p:cNvPr id="5" name="Picture 4" descr="F:\Heritage Photos\NORTHERN PHOTOS\Lumangwe Falls_X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4579" y="1236211"/>
            <a:ext cx="2695197" cy="12915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DSC_0083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580" y="5333528"/>
            <a:ext cx="2699792" cy="1412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:\Users\phillip.monze\Desktop\Bangweulu photos\14290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580" y="4059312"/>
            <a:ext cx="2684860" cy="12418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2450663"/>
            <a:ext cx="3124200" cy="1789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76200" y="51081"/>
            <a:ext cx="9358171" cy="112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3343910" y="1484630"/>
            <a:ext cx="5570220" cy="405384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square">
            <a:spAutoFit/>
          </a:bodyPr>
          <a:lstStyle/>
          <a:p>
            <a:pPr marL="342900" lvl="2" indent="-342900">
              <a:buFont typeface="Wingdings" panose="05000000000000000000" charset="0"/>
              <a:buChar char="v"/>
            </a:pPr>
            <a:r>
              <a:rPr lang="en-US" sz="2400" b="1" dirty="0" smtClean="0">
                <a:latin typeface="Arial Narrow" panose="020B0606020202030204" pitchFamily="34" charset="0"/>
              </a:rPr>
              <a:t>Opportunities in The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Tourist Capital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Livingstone </a:t>
            </a:r>
            <a:endParaRPr lang="en-US" sz="24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pPr marL="355600" lvl="2"/>
            <a:endParaRPr lang="en-US" sz="2400" b="1" dirty="0">
              <a:latin typeface="Arial Narrow" panose="020B0606020202030204" pitchFamily="34" charset="0"/>
            </a:endParaRPr>
          </a:p>
          <a:p>
            <a:pPr marL="355600" lvl="2" indent="-2667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panose="020B0606020202030204" pitchFamily="34" charset="0"/>
              </a:rPr>
              <a:t>The area, includes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Kafue National Park</a:t>
            </a:r>
            <a:r>
              <a:rPr lang="en-US" sz="2400" dirty="0">
                <a:latin typeface="Arial Narrow" panose="020B0606020202030204" pitchFamily="34" charset="0"/>
              </a:rPr>
              <a:t> </a:t>
            </a:r>
          </a:p>
          <a:p>
            <a:pPr marL="355600" lvl="2" indent="-266700">
              <a:buFont typeface="Wingdings" panose="05000000000000000000" pitchFamily="2" charset="2"/>
              <a:buChar char="§"/>
            </a:pPr>
            <a:endParaRPr lang="en-US" sz="2400" dirty="0">
              <a:latin typeface="Arial Narrow" panose="020B0606020202030204" pitchFamily="34" charset="0"/>
            </a:endParaRPr>
          </a:p>
          <a:p>
            <a:pPr marL="355600" lvl="2" indent="-266700">
              <a:buFont typeface="Wingdings" panose="05000000000000000000" pitchFamily="2" charset="2"/>
              <a:buChar char="§"/>
            </a:pPr>
            <a:r>
              <a:rPr lang="en-US" sz="2400" dirty="0">
                <a:latin typeface="Arial Narrow" panose="020B0606020202030204" pitchFamily="34" charset="0"/>
              </a:rPr>
              <a:t>The area is earmarked for among others, </a:t>
            </a:r>
            <a:r>
              <a:rPr lang="en-U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Hotel and Lodge developments ranging from 50 to 400 bed capacity, Conference centers with at least 5,000 seating capacity and Shopping </a:t>
            </a:r>
            <a:r>
              <a:rPr lang="en-US" sz="2400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Arcades</a:t>
            </a:r>
          </a:p>
          <a:p>
            <a:pPr marL="355600" lvl="2" indent="-266700">
              <a:buFont typeface="Wingdings" panose="05000000000000000000" pitchFamily="2" charset="2"/>
              <a:buChar char="§"/>
            </a:pPr>
            <a:endParaRPr lang="en-US" sz="2000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8" descr="C:\Users\phillip.monze\Desktop\Old Mondoro\ZAWA Brochure\Raft float on the upper zambezi river in the Mosi-oa-Tunya National park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295044"/>
            <a:ext cx="2702372" cy="13582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7" descr="C:\Users\phillip.monze\Desktop\Old Mondoro\ZAWA Brochure\Bungee rainbow low res (3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3933056"/>
            <a:ext cx="2702372" cy="132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569716"/>
            <a:ext cx="2702372" cy="132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78" y="1200572"/>
            <a:ext cx="2681040" cy="1324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-220268" y="72714"/>
            <a:ext cx="9364268" cy="112785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oup 4"/>
          <p:cNvGraphicFramePr/>
          <p:nvPr/>
        </p:nvGraphicFramePr>
        <p:xfrm>
          <a:off x="6084170" y="685803"/>
          <a:ext cx="2915815" cy="6172196"/>
        </p:xfrm>
        <a:graphic>
          <a:graphicData uri="http://schemas.openxmlformats.org/drawingml/2006/table">
            <a:tbl>
              <a:tblPr/>
              <a:tblGrid>
                <a:gridCol w="360038"/>
                <a:gridCol w="1378694"/>
                <a:gridCol w="1177083"/>
              </a:tblGrid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Farm block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rebuchet MS" panose="020B0603020202020204" pitchFamily="34" charset="0"/>
                        </a:rPr>
                        <a:t>Size (Ha)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6600"/>
                    </a:soli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Nasanga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155,000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2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Kalumwange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3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Luena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4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Manshya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147,000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125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5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Mikelenge/ luma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125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6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Musakashi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(SADA)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7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Mungu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576380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8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Simango</a:t>
                      </a:r>
                      <a:endParaRPr kumimoji="0" lang="en-US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rebuchet MS" panose="020B0603020202020204" pitchFamily="34" charset="0"/>
                      </a:endParaRP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  <a:tr h="712512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9</a:t>
                      </a:r>
                    </a:p>
                  </a:txBody>
                  <a:tcPr marL="149612" marR="149612" horzOverflow="overflow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Mwase-phangwe</a:t>
                      </a: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 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</a:pPr>
                      <a:r>
                        <a:rPr kumimoji="0" lang="en-US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rebuchet MS" panose="020B0603020202020204" pitchFamily="34" charset="0"/>
                        </a:rPr>
                        <a:t>100,000</a:t>
                      </a:r>
                    </a:p>
                  </a:txBody>
                  <a:tcPr marL="149612" marR="149612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>
                      <a:gsLst>
                        <a:gs pos="100000">
                          <a:schemeClr val="accent3">
                            <a:lumMod val="75000"/>
                          </a:schemeClr>
                        </a:gs>
                        <a:gs pos="0">
                          <a:schemeClr val="accent3">
                            <a:lumMod val="40000"/>
                            <a:lumOff val="60000"/>
                          </a:schemeClr>
                        </a:gs>
                        <a:gs pos="24000">
                          <a:schemeClr val="accent3">
                            <a:lumMod val="20000"/>
                            <a:lumOff val="80000"/>
                          </a:schemeClr>
                        </a:gs>
                      </a:gsLst>
                      <a:lin ang="5400000" scaled="0"/>
                    </a:gradFill>
                  </a:tcPr>
                </a:tc>
              </a:tr>
            </a:tbl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96" y="2727957"/>
            <a:ext cx="5970216" cy="41300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/>
          <p:cNvCxnSpPr/>
          <p:nvPr/>
        </p:nvCxnSpPr>
        <p:spPr>
          <a:xfrm>
            <a:off x="16396" y="685800"/>
            <a:ext cx="8856984" cy="0"/>
          </a:xfrm>
          <a:prstGeom prst="line">
            <a:avLst/>
          </a:prstGeom>
          <a:ln>
            <a:solidFill>
              <a:srgbClr val="006600"/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7" name="Subtitle 2"/>
          <p:cNvSpPr txBox="1"/>
          <p:nvPr/>
        </p:nvSpPr>
        <p:spPr bwMode="auto">
          <a:xfrm>
            <a:off x="0" y="685798"/>
            <a:ext cx="6084170" cy="2042159"/>
          </a:xfrm>
          <a:prstGeom prst="rect">
            <a:avLst/>
          </a:prstGeo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normAutofit fontScale="70000" lnSpcReduction="20000"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>
              <a:buFont typeface="Arial" panose="020B0604020202020204" pitchFamily="34" charset="0"/>
              <a:buChar char="–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1" indent="0">
              <a:buNone/>
            </a:pPr>
            <a:r>
              <a:rPr lang="en-GB" sz="3300" b="1" dirty="0">
                <a:solidFill>
                  <a:srgbClr val="FF0000"/>
                </a:solidFill>
                <a:latin typeface="Arial Narrow" panose="020B0606020202030204" pitchFamily="34" charset="0"/>
                <a:sym typeface="+mn-ea"/>
              </a:rPr>
              <a:t>FARM BLOCK </a:t>
            </a:r>
            <a:r>
              <a:rPr lang="en-GB" sz="3300" b="1" dirty="0" smtClean="0">
                <a:solidFill>
                  <a:srgbClr val="FF0000"/>
                </a:solidFill>
                <a:latin typeface="Arial Narrow" panose="020B0606020202030204" pitchFamily="34" charset="0"/>
                <a:sym typeface="+mn-ea"/>
              </a:rPr>
              <a:t>DEVELOPMENT</a:t>
            </a:r>
          </a:p>
          <a:p>
            <a:pPr marL="457200" lvl="1" indent="0">
              <a:buNone/>
            </a:pPr>
            <a:endParaRPr lang="en-GB" sz="3300" b="1" dirty="0" smtClean="0">
              <a:solidFill>
                <a:srgbClr val="FF0000"/>
              </a:solidFill>
              <a:latin typeface="Arial Narrow" panose="020B0606020202030204" pitchFamily="34" charset="0"/>
              <a:sym typeface="+mn-ea"/>
            </a:endParaRPr>
          </a:p>
          <a:p>
            <a:pPr marL="457200" lvl="1" indent="0">
              <a:buNone/>
            </a:pPr>
            <a:r>
              <a:rPr lang="en-GB" b="1" dirty="0" smtClean="0">
                <a:latin typeface="Arial Narrow" panose="020B0606020202030204" pitchFamily="34" charset="0"/>
                <a:sym typeface="+mn-ea"/>
              </a:rPr>
              <a:t>Government </a:t>
            </a:r>
            <a:r>
              <a:rPr lang="en-US" altLang="en-GB" b="1" dirty="0" smtClean="0">
                <a:latin typeface="Arial Narrow" panose="020B0606020202030204" pitchFamily="34" charset="0"/>
                <a:sym typeface="+mn-ea"/>
              </a:rPr>
              <a:t>has set aside </a:t>
            </a:r>
            <a:r>
              <a:rPr lang="en-US" altLang="en-GB" b="1" dirty="0" smtClean="0">
                <a:solidFill>
                  <a:srgbClr val="FF0000"/>
                </a:solidFill>
                <a:latin typeface="Arial Narrow" panose="020B0606020202030204" pitchFamily="34" charset="0"/>
                <a:sym typeface="+mn-ea"/>
              </a:rPr>
              <a:t>100, 000 Hectares in each of the ten provinces in Zambia for commercial agriculture</a:t>
            </a:r>
            <a:r>
              <a:rPr lang="en-US" altLang="en-GB" b="1" dirty="0" smtClean="0">
                <a:latin typeface="Arial Narrow" panose="020B0606020202030204" pitchFamily="34" charset="0"/>
                <a:sym typeface="+mn-ea"/>
              </a:rPr>
              <a:t> coupled with small holder farmer integration.</a:t>
            </a:r>
          </a:p>
          <a:p>
            <a:pPr lvl="1">
              <a:buFont typeface="Arial" panose="020B0604020202020204" pitchFamily="34" charset="0"/>
              <a:buChar char="–"/>
            </a:pPr>
            <a:endParaRPr lang="en-US" altLang="en-GB" b="1" dirty="0" smtClean="0">
              <a:latin typeface="Arial Narrow" panose="020B0606020202030204" pitchFamily="34" charset="0"/>
              <a:cs typeface="Times New Roman" panose="02020603050405020304" pitchFamily="18" charset="0"/>
              <a:sym typeface="+mn-ea"/>
            </a:endParaRPr>
          </a:p>
          <a:p>
            <a:pPr lvl="1">
              <a:buFont typeface="Arial" panose="020B0604020202020204" pitchFamily="34" charset="0"/>
              <a:buChar char="–"/>
            </a:pPr>
            <a:endParaRPr lang="en-US" altLang="en-GB" sz="1800" b="1" dirty="0" smtClean="0">
              <a:latin typeface="Arial Narrow" panose="020B0606020202030204" pitchFamily="34" charset="0"/>
              <a:cs typeface="Times New Roman" panose="02020603050405020304" pitchFamily="18" charset="0"/>
              <a:sym typeface="+mn-ea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US" sz="16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5239"/>
            <a:ext cx="9144000" cy="594361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Agriculture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01040"/>
            <a:ext cx="9144000" cy="516636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marL="342900" lvl="0" indent="-34290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Vast investment potential for food processing in the country exist, covering both large and small scale industries in each of the 10 Provinces. </a:t>
            </a:r>
          </a:p>
          <a:p>
            <a:pPr marL="342900" lvl="0" indent="-34290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r>
              <a:rPr lang="en-US" sz="20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Agro-processing and value addition opportunities exist in the following areas:</a:t>
            </a:r>
            <a:r>
              <a:rPr lang="en-US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342900" lvl="0" indent="-342900" algn="l">
              <a:buClr>
                <a:schemeClr val="accent6">
                  <a:lumMod val="75000"/>
                </a:schemeClr>
              </a:buClr>
              <a:buFont typeface="Wingdings" panose="05000000000000000000" pitchFamily="2" charset="2"/>
              <a:buChar char="q"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Eastern Province – Maize, Cotton, Beans, Tobacco and Groundnuts processing</a:t>
            </a:r>
          </a:p>
          <a:p>
            <a:pPr lvl="1" algn="l"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Luapula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Province - Aquaculture,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Cassava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Maize processing 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Southern Province - Beef, Dairy and Meat Processing</a:t>
            </a:r>
          </a:p>
          <a:p>
            <a:pPr marL="914400" lvl="1" indent="-457200" algn="l"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North Western Province –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Pineapple canning</a:t>
            </a:r>
            <a:r>
              <a:rPr lang="en-US" sz="1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Honey production, Agro forestry, Coffee, </a:t>
            </a:r>
          </a:p>
          <a:p>
            <a:pPr lvl="1" algn="l"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Muchinga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Province – Rice and maize (Cereals and mill) processing</a:t>
            </a:r>
          </a:p>
          <a:p>
            <a:pPr lvl="1" algn="l">
              <a:spcBef>
                <a:spcPts val="0"/>
              </a:spcBef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Western Province – Tobacco, Rice and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Cashew Nuts processing</a:t>
            </a:r>
          </a:p>
          <a:p>
            <a:pPr lvl="1" algn="l">
              <a:spcBef>
                <a:spcPts val="0"/>
              </a:spcBef>
            </a:pPr>
            <a:endParaRPr lang="en-US" sz="1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Central Province – Wheat, </a:t>
            </a:r>
            <a:r>
              <a:rPr lang="en-US" sz="1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Soya</a:t>
            </a:r>
            <a:r>
              <a:rPr lang="en-US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Sunflower and Maize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endParaRPr lang="en-US" sz="18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9144000" cy="70104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Agro-processing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6194" name="Picture 2" descr="Image result for agriculture picture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5867400"/>
            <a:ext cx="2438400" cy="990600"/>
          </a:xfrm>
          <a:prstGeom prst="rect">
            <a:avLst/>
          </a:prstGeom>
          <a:noFill/>
        </p:spPr>
      </p:pic>
      <p:pic>
        <p:nvPicPr>
          <p:cNvPr id="136198" name="Picture 6" descr="Image result for agriculture pictures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00600" y="5867400"/>
            <a:ext cx="2057400" cy="990600"/>
          </a:xfrm>
          <a:prstGeom prst="rect">
            <a:avLst/>
          </a:prstGeom>
          <a:noFill/>
        </p:spPr>
      </p:pic>
      <p:pic>
        <p:nvPicPr>
          <p:cNvPr id="136200" name="Picture 8" descr="Image result for agriculture pictures+cow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38400" y="5867400"/>
            <a:ext cx="2362200" cy="990600"/>
          </a:xfrm>
          <a:prstGeom prst="rect">
            <a:avLst/>
          </a:prstGeom>
          <a:noFill/>
        </p:spPr>
      </p:pic>
      <p:pic>
        <p:nvPicPr>
          <p:cNvPr id="136202" name="Picture 10" descr="Image result for agriculture pictures+agro processing+zambee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00" y="5867400"/>
            <a:ext cx="2286000" cy="9906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Slide Number Placeholder 5"/>
          <p:cNvSpPr>
            <a:spLocks noGrp="1"/>
          </p:cNvSpPr>
          <p:nvPr>
            <p:ph type="sldNum" sz="quarter" idx="12"/>
          </p:nvPr>
        </p:nvSpPr>
        <p:spPr bwMode="auto">
          <a:ln>
            <a:miter lim="800000"/>
          </a:ln>
        </p:spPr>
        <p:txBody>
          <a:bodyPr wrap="square" lIns="91440" tIns="45720" rIns="91440" bIns="45720" numCol="1" anchorCtr="0" compatLnSpc="1">
            <a:normAutofit/>
          </a:bodyPr>
          <a:lstStyle/>
          <a:p>
            <a:pPr>
              <a:defRPr/>
            </a:pPr>
            <a:fld id="{F23C4656-FE56-4843-9EAF-0E50E29E40A8}" type="slidenum">
              <a:rPr lang="en-US"/>
              <a:pPr>
                <a:defRPr/>
              </a:pPr>
              <a:t>18</a:t>
            </a:fld>
            <a:endParaRPr lang="en-US"/>
          </a:p>
        </p:txBody>
      </p:sp>
      <p:pic>
        <p:nvPicPr>
          <p:cNvPr id="6" name="Picture 5" descr="Picture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0" y="5572140"/>
            <a:ext cx="9144001" cy="12858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1" name="Picture 7" descr="PPt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97592" y="1000124"/>
            <a:ext cx="4388908" cy="3038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pic>
      <p:sp>
        <p:nvSpPr>
          <p:cNvPr id="16" name="Rectangular Callout 15"/>
          <p:cNvSpPr/>
          <p:nvPr/>
        </p:nvSpPr>
        <p:spPr bwMode="auto">
          <a:xfrm>
            <a:off x="5143504" y="3714752"/>
            <a:ext cx="3786214" cy="1785950"/>
          </a:xfrm>
          <a:prstGeom prst="wedgeRectCallout">
            <a:avLst>
              <a:gd name="adj1" fmla="val -78341"/>
              <a:gd name="adj2" fmla="val -88280"/>
            </a:avLst>
          </a:prstGeom>
          <a:solidFill>
            <a:srgbClr val="009900">
              <a:alpha val="43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defRPr/>
            </a:pPr>
            <a:r>
              <a:rPr lang="en-US" sz="1600" b="1" dirty="0">
                <a:latin typeface="Calibri" panose="020F0502020204030204" pitchFamily="34" charset="0"/>
              </a:rPr>
              <a:t>Region II:</a:t>
            </a:r>
            <a:r>
              <a:rPr lang="en-US" sz="1600" dirty="0">
                <a:latin typeface="Calibri" panose="020F0502020204030204" pitchFamily="34" charset="0"/>
              </a:rPr>
              <a:t> </a:t>
            </a:r>
          </a:p>
          <a:p>
            <a:pPr algn="just" eaLnBrk="0" hangingPunct="0">
              <a:defRPr/>
            </a:pPr>
            <a:r>
              <a:rPr 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Rainfall range - 800 to 1,000mm/annum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Inherent fertile plateau soils. </a:t>
            </a:r>
          </a:p>
          <a:p>
            <a:pPr marL="285750" indent="-285750" algn="just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Maize, cotton, tobacco, sunflower, soybeans, irrigated wheat, groundnuts, flowers, paprika, vegetables, cassava, millet, horticulture, livestock.</a:t>
            </a:r>
          </a:p>
          <a:p>
            <a:pPr eaLnBrk="0" hangingPunct="0">
              <a:defRPr/>
            </a:pPr>
            <a:endParaRPr lang="en-US" dirty="0">
              <a:latin typeface="Calibri" panose="020F0502020204030204" pitchFamily="34" charset="0"/>
            </a:endParaRPr>
          </a:p>
        </p:txBody>
      </p:sp>
      <p:sp>
        <p:nvSpPr>
          <p:cNvPr id="17" name="Rectangular Callout 16"/>
          <p:cNvSpPr/>
          <p:nvPr/>
        </p:nvSpPr>
        <p:spPr bwMode="auto">
          <a:xfrm>
            <a:off x="6372200" y="1006648"/>
            <a:ext cx="2664296" cy="2447948"/>
          </a:xfrm>
          <a:prstGeom prst="wedgeRectCallout">
            <a:avLst>
              <a:gd name="adj1" fmla="val -106520"/>
              <a:gd name="adj2" fmla="val -21048"/>
            </a:avLst>
          </a:prstGeom>
          <a:solidFill>
            <a:srgbClr val="FFFF99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/>
          <a:lstStyle/>
          <a:p>
            <a:pPr eaLnBrk="0" hangingPunct="0">
              <a:defRPr/>
            </a:pPr>
            <a:r>
              <a:rPr lang="en-US" sz="1600" b="1" dirty="0">
                <a:latin typeface="Calibri" panose="020F0502020204030204" pitchFamily="34" charset="0"/>
              </a:rPr>
              <a:t>Region III:  </a:t>
            </a:r>
          </a:p>
          <a:p>
            <a:pPr eaLnBrk="0" hangingPunct="0">
              <a:defRPr/>
            </a:pPr>
            <a:r>
              <a:rPr lang="en-US" sz="1600" b="1" kern="0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</a:rPr>
              <a:t>&lt; 1,000mm of rainfall/ annum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Very deep soils, sandy clay loam. </a:t>
            </a: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Cassava, millet, sorghum, beans, groundnuts, rice, coffee, tea, pineapples, fish farming, livestock.</a:t>
            </a:r>
          </a:p>
        </p:txBody>
      </p:sp>
      <p:sp>
        <p:nvSpPr>
          <p:cNvPr id="19" name="Rectangular Callout 18"/>
          <p:cNvSpPr/>
          <p:nvPr/>
        </p:nvSpPr>
        <p:spPr bwMode="auto">
          <a:xfrm>
            <a:off x="71422" y="1285836"/>
            <a:ext cx="2268330" cy="2287180"/>
          </a:xfrm>
          <a:prstGeom prst="wedgeRectCallout">
            <a:avLst>
              <a:gd name="adj1" fmla="val 88831"/>
              <a:gd name="adj2" fmla="val 46034"/>
            </a:avLst>
          </a:prstGeom>
          <a:solidFill>
            <a:schemeClr val="accent2">
              <a:lumMod val="20000"/>
              <a:lumOff val="8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txBody>
          <a:bodyPr/>
          <a:lstStyle/>
          <a:p>
            <a:pPr eaLnBrk="0" hangingPunct="0">
              <a:spcBef>
                <a:spcPct val="20000"/>
              </a:spcBef>
              <a:defRPr/>
            </a:pPr>
            <a:r>
              <a:rPr lang="en-US" sz="1600" b="1" dirty="0">
                <a:latin typeface="Calibri" panose="020F0502020204030204" pitchFamily="34" charset="0"/>
              </a:rPr>
              <a:t>Region </a:t>
            </a:r>
            <a:r>
              <a:rPr lang="en-US" sz="1600" b="1" dirty="0" smtClean="0">
                <a:latin typeface="Calibri" panose="020F0502020204030204" pitchFamily="34" charset="0"/>
              </a:rPr>
              <a:t>I:</a:t>
            </a:r>
          </a:p>
          <a:p>
            <a:pPr eaLnBrk="0" hangingPunct="0">
              <a:spcBef>
                <a:spcPct val="20000"/>
              </a:spcBef>
              <a:defRPr/>
            </a:pPr>
            <a:r>
              <a:rPr lang="en-US" sz="1600" b="1" dirty="0" smtClean="0">
                <a:latin typeface="Calibri" panose="020F0502020204030204" pitchFamily="34" charset="0"/>
              </a:rPr>
              <a:t> </a:t>
            </a:r>
            <a:r>
              <a:rPr lang="en-US" sz="1600" b="1" kern="0" dirty="0">
                <a:latin typeface="Calibri" panose="020F0502020204030204" pitchFamily="34" charset="0"/>
              </a:rPr>
              <a:t>&gt;Rainfall range 800mm/annum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Loamy to clay soils</a:t>
            </a:r>
          </a:p>
          <a:p>
            <a:pPr marL="285750" indent="-28575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sz="1600" kern="0" dirty="0">
                <a:latin typeface="Calibri" panose="020F0502020204030204" pitchFamily="34" charset="0"/>
              </a:rPr>
              <a:t>Cotton, sorghum millet, seseme, cashew nuts, livestock, fisheries</a:t>
            </a:r>
          </a:p>
          <a:p>
            <a:pPr eaLnBrk="0" hangingPunct="0">
              <a:defRPr/>
            </a:pPr>
            <a:endParaRPr lang="en-US" sz="1600" dirty="0">
              <a:solidFill>
                <a:schemeClr val="bg2"/>
              </a:solidFill>
            </a:endParaRPr>
          </a:p>
          <a:p>
            <a:pPr eaLnBrk="0" hangingPunct="0">
              <a:defRPr/>
            </a:pP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66476"/>
            <a:ext cx="9144000" cy="914896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ZA" sz="24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Three Agro Ecological Regions </a:t>
            </a:r>
            <a:r>
              <a:rPr lang="en-ZA" sz="20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(Rainfall, Soil and Crop Suitability)</a:t>
            </a:r>
            <a:endParaRPr lang="en-ZA" sz="20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01040"/>
            <a:ext cx="9144000" cy="493776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lnSpcReduction="10000"/>
          </a:bodyPr>
          <a:lstStyle/>
          <a:p>
            <a:pPr lvl="0" algn="just">
              <a:lnSpc>
                <a:spcPct val="150000"/>
              </a:lnSpc>
            </a:pP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Zambia’s </a:t>
            </a:r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 sector has considerable investment potential as the domestic economy is relatively well endowed with resource factors such as</a:t>
            </a:r>
            <a:r>
              <a:rPr lang="en-US" sz="2000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sz="2000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raw materials, skilled labor force, abundant land, water and rich minerals</a:t>
            </a: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>
              <a:lnSpc>
                <a:spcPct val="150000"/>
              </a:lnSpc>
            </a:pPr>
            <a:r>
              <a:rPr lang="en-US" sz="20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exist in the manufacture of the following;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Textile and Clothing manufacture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Mineral processing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(value addition to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copper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gemstones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Chemical products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Leather products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Pharmaceutical products</a:t>
            </a:r>
          </a:p>
          <a:p>
            <a:pPr marL="457200" lvl="0" indent="-4572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computer tablets</a:t>
            </a: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Manufacturing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5486400"/>
            <a:ext cx="2475191" cy="13716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75191" y="5486400"/>
            <a:ext cx="2286198" cy="1371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739654" y="5486400"/>
            <a:ext cx="2213040" cy="13716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952694" y="5486400"/>
            <a:ext cx="2206943" cy="1371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763688" y="0"/>
            <a:ext cx="5784846" cy="6858000"/>
          </a:xfrm>
          <a:prstGeom prst="rect">
            <a:avLst/>
          </a:prstGeom>
          <a:solidFill>
            <a:schemeClr val="tx1">
              <a:lumMod val="85000"/>
              <a:lumOff val="15000"/>
              <a:alpha val="6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81100" y="16042"/>
            <a:ext cx="6934200" cy="1130238"/>
          </a:xfrm>
        </p:spPr>
        <p:txBody>
          <a:bodyPr>
            <a:normAutofit/>
          </a:bodyPr>
          <a:lstStyle/>
          <a:p>
            <a:r>
              <a:rPr lang="en-US" b="1" i="1" dirty="0" smtClean="0">
                <a:solidFill>
                  <a:schemeClr val="bg1"/>
                </a:solidFill>
              </a:rPr>
              <a:t>Presentation Outline</a:t>
            </a:r>
            <a:endParaRPr lang="en-US" b="1" i="1" dirty="0">
              <a:solidFill>
                <a:schemeClr val="bg1"/>
              </a:solidFill>
            </a:endParaRPr>
          </a:p>
        </p:txBody>
      </p:sp>
      <p:pic>
        <p:nvPicPr>
          <p:cNvPr id="20" name="Picture 19" descr="chess button 3.png"/>
          <p:cNvPicPr>
            <a:picLocks noChangeAspect="1"/>
          </p:cNvPicPr>
          <p:nvPr/>
        </p:nvPicPr>
        <p:blipFill>
          <a:blip r:embed="rId3" cstate="email"/>
          <a:stretch>
            <a:fillRect/>
          </a:stretch>
        </p:blipFill>
        <p:spPr>
          <a:xfrm>
            <a:off x="2244161" y="1597385"/>
            <a:ext cx="664465" cy="588265"/>
          </a:xfrm>
          <a:prstGeom prst="rect">
            <a:avLst/>
          </a:prstGeom>
        </p:spPr>
      </p:pic>
      <p:cxnSp>
        <p:nvCxnSpPr>
          <p:cNvPr id="23" name="Straight Connector 22"/>
          <p:cNvCxnSpPr/>
          <p:nvPr/>
        </p:nvCxnSpPr>
        <p:spPr>
          <a:xfrm>
            <a:off x="2891751" y="2112159"/>
            <a:ext cx="3657600" cy="1588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 descr="chess button 4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2227286" y="2444973"/>
            <a:ext cx="664465" cy="588265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2811457" y="3106572"/>
            <a:ext cx="4724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Priority Sectors and </a:t>
            </a:r>
            <a:r>
              <a:rPr lang="en-US" sz="2400" b="1" i="1" dirty="0">
                <a:solidFill>
                  <a:schemeClr val="bg1"/>
                </a:solidFill>
                <a:latin typeface="Calibri" panose="020F0502020204030204" pitchFamily="34" charset="0"/>
              </a:rPr>
              <a:t>Investment Opportunities </a:t>
            </a:r>
          </a:p>
          <a:p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868891" y="1579194"/>
            <a:ext cx="4572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Location of Zambia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pic>
        <p:nvPicPr>
          <p:cNvPr id="18" name="Picture 17" descr="chess button 5.png"/>
          <p:cNvPicPr>
            <a:picLocks noChangeAspect="1"/>
          </p:cNvPicPr>
          <p:nvPr/>
        </p:nvPicPr>
        <p:blipFill>
          <a:blip r:embed="rId5" cstate="email"/>
          <a:stretch>
            <a:fillRect/>
          </a:stretch>
        </p:blipFill>
        <p:spPr>
          <a:xfrm>
            <a:off x="2229932" y="3366052"/>
            <a:ext cx="664465" cy="588265"/>
          </a:xfrm>
          <a:prstGeom prst="rect">
            <a:avLst/>
          </a:prstGeom>
        </p:spPr>
      </p:pic>
      <p:cxnSp>
        <p:nvCxnSpPr>
          <p:cNvPr id="25" name="Straight Connector 24"/>
          <p:cNvCxnSpPr/>
          <p:nvPr/>
        </p:nvCxnSpPr>
        <p:spPr>
          <a:xfrm>
            <a:off x="2864880" y="3945038"/>
            <a:ext cx="4102967" cy="4542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Picture 16" descr="chess button 6.png"/>
          <p:cNvPicPr>
            <a:picLocks noChangeAspect="1"/>
          </p:cNvPicPr>
          <p:nvPr/>
        </p:nvPicPr>
        <p:blipFill>
          <a:blip r:embed="rId6" cstate="email"/>
          <a:stretch>
            <a:fillRect/>
          </a:stretch>
        </p:blipFill>
        <p:spPr>
          <a:xfrm>
            <a:off x="2159669" y="4295185"/>
            <a:ext cx="664465" cy="588265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2864880" y="2385583"/>
            <a:ext cx="491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Economy at a Glance 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2811457" y="4790638"/>
            <a:ext cx="3649501" cy="38906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6" name="Picture 15" descr="chess button 2.png"/>
          <p:cNvPicPr>
            <a:picLocks noChangeAspect="1"/>
          </p:cNvPicPr>
          <p:nvPr/>
        </p:nvPicPr>
        <p:blipFill>
          <a:blip r:embed="rId7" cstate="email"/>
          <a:stretch>
            <a:fillRect/>
          </a:stretch>
        </p:blipFill>
        <p:spPr>
          <a:xfrm>
            <a:off x="2159669" y="5149278"/>
            <a:ext cx="664465" cy="58826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2770231" y="5170412"/>
            <a:ext cx="491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Why Invest in Zambia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  <p:cxnSp>
        <p:nvCxnSpPr>
          <p:cNvPr id="28" name="Straight Connector 27"/>
          <p:cNvCxnSpPr/>
          <p:nvPr/>
        </p:nvCxnSpPr>
        <p:spPr>
          <a:xfrm>
            <a:off x="2770231" y="5658592"/>
            <a:ext cx="3603537" cy="794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>
            <a:off x="2878355" y="2847248"/>
            <a:ext cx="3582603" cy="0"/>
          </a:xfrm>
          <a:prstGeom prst="line">
            <a:avLst/>
          </a:prstGeom>
          <a:ln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792050" y="4299041"/>
            <a:ext cx="491088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i="1" dirty="0" smtClean="0">
                <a:solidFill>
                  <a:schemeClr val="bg1"/>
                </a:solidFill>
                <a:latin typeface="Calibri" panose="020F0502020204030204" pitchFamily="34" charset="0"/>
              </a:rPr>
              <a:t>ZDA: Your Gateway to Zambia </a:t>
            </a:r>
            <a:endParaRPr lang="en-US" sz="2400" b="1" i="1" dirty="0">
              <a:solidFill>
                <a:schemeClr val="bg1"/>
              </a:solidFill>
              <a:latin typeface="Calibri" panose="020F050202020403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914400"/>
            <a:ext cx="9144000" cy="472440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 fontScale="87500" lnSpcReduction="20000"/>
          </a:bodyPr>
          <a:lstStyle/>
          <a:p>
            <a:pPr lvl="0" algn="l">
              <a:lnSpc>
                <a:spcPct val="150000"/>
              </a:lnSpc>
            </a:pP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development is one of Government’s priority areas, and is upheld in both the 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National Development Plan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400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Vision 2030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These are mainly PPP Projects  and opportunities exist for infrastructure development in the following areas;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Road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– 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Government is accelerating National roads construction through </a:t>
            </a:r>
            <a:r>
              <a:rPr lang="en-US" sz="2400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programme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“</a:t>
            </a:r>
            <a:r>
              <a:rPr lang="en-US" sz="2400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Link Zambia 8000</a:t>
            </a:r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 among others.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Railway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infrastructure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Energy</a:t>
            </a:r>
            <a:r>
              <a:rPr lang="en-US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infrastructure</a:t>
            </a:r>
            <a:endParaRPr lang="en-US" sz="24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Convention, hotel and Exhibition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</a:t>
            </a:r>
          </a:p>
          <a:p>
            <a:pPr marL="800100" lvl="1" indent="-342900" algn="l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Airport 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ea"/>
              </a:rPr>
              <a:t>infrastructure</a:t>
            </a:r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"/>
            <a:ext cx="9144000" cy="739059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Infrastructure Development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70758" y="5481753"/>
            <a:ext cx="2249725" cy="155972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938596" y="5562600"/>
            <a:ext cx="2205404" cy="12953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04284" y="5461517"/>
            <a:ext cx="2895600" cy="1600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57011" y="5562601"/>
            <a:ext cx="2408076" cy="129539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/>
          <p:nvPr/>
        </p:nvSpPr>
        <p:spPr>
          <a:xfrm>
            <a:off x="482029" y="3199199"/>
            <a:ext cx="3816425" cy="36933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Passenger Terminal (Night View)</a:t>
            </a:r>
            <a:endParaRPr kumimoji="0" lang="en-CA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pic>
        <p:nvPicPr>
          <p:cNvPr id="3" name="图片 7" descr="nk.jpg"/>
          <p:cNvPicPr/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482030" y="838200"/>
            <a:ext cx="3816425" cy="2354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图片 3" descr="rs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08562" y="838200"/>
            <a:ext cx="4197474" cy="23403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64993" y="3199198"/>
            <a:ext cx="425022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9525">
            <a:noFill/>
            <a:miter lim="800000"/>
          </a:ln>
        </p:spPr>
        <p:txBody>
          <a:bodyPr wrap="square">
            <a:spAutoFit/>
          </a:bodyPr>
          <a:lstStyle/>
          <a:p>
            <a:pPr algn="ctr"/>
            <a:r>
              <a:rPr lang="en-US" b="1" dirty="0" smtClean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</a:rPr>
              <a:t>Passenger Terminal (Western View) </a:t>
            </a:r>
            <a:endParaRPr lang="en-GB" b="1" dirty="0">
              <a:solidFill>
                <a:schemeClr val="tx2">
                  <a:lumMod val="50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Picture 2" descr="an1rs1-1-1[1]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1373" y="3861048"/>
            <a:ext cx="3772596" cy="2609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图片 4" descr="1 拷贝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94076" y="3858353"/>
            <a:ext cx="4211960" cy="25609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Title 1"/>
          <p:cNvSpPr txBox="1"/>
          <p:nvPr/>
        </p:nvSpPr>
        <p:spPr>
          <a:xfrm>
            <a:off x="511373" y="6419324"/>
            <a:ext cx="3794510" cy="438676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80 Room</a:t>
            </a:r>
            <a:r>
              <a:rPr kumimoji="0" lang="en-US" b="1" i="0" u="none" strike="noStrike" kern="1200" cap="none" spc="0" normalizeH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 Airport Hotel</a:t>
            </a:r>
            <a:endParaRPr kumimoji="0" lang="en-CA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0" name="Title 1"/>
          <p:cNvSpPr txBox="1"/>
          <p:nvPr/>
        </p:nvSpPr>
        <p:spPr>
          <a:xfrm>
            <a:off x="4588768" y="6419323"/>
            <a:ext cx="4217268" cy="43867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Arial Narrow" panose="020B0606020202030204" pitchFamily="34" charset="0"/>
                <a:ea typeface="+mj-ea"/>
                <a:cs typeface="+mj-cs"/>
              </a:rPr>
              <a:t>Standalone VVIP Facility</a:t>
            </a:r>
            <a:endParaRPr kumimoji="0" lang="en-CA" b="1" i="0" u="none" strike="noStrike" kern="120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Arial Narrow" panose="020B0606020202030204" pitchFamily="34" charset="0"/>
              <a:ea typeface="+mj-ea"/>
              <a:cs typeface="+mj-cs"/>
            </a:endParaRPr>
          </a:p>
        </p:txBody>
      </p:sp>
      <p:sp>
        <p:nvSpPr>
          <p:cNvPr id="13" name="Title 3"/>
          <p:cNvSpPr txBox="1"/>
          <p:nvPr/>
        </p:nvSpPr>
        <p:spPr>
          <a:xfrm>
            <a:off x="482028" y="0"/>
            <a:ext cx="8324007" cy="762000"/>
          </a:xfrm>
          <a:prstGeom prst="rect">
            <a:avLst/>
          </a:prstGeom>
          <a:solidFill>
            <a:schemeClr val="tx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800" b="1" i="1" dirty="0" smtClean="0">
                <a:latin typeface="Calibri" panose="020F0502020204030204" pitchFamily="34" charset="0"/>
              </a:rPr>
              <a:t>Kenneth </a:t>
            </a:r>
            <a:r>
              <a:rPr lang="en-US" sz="2800" b="1" i="1" dirty="0">
                <a:latin typeface="Calibri" panose="020F0502020204030204" pitchFamily="34" charset="0"/>
              </a:rPr>
              <a:t>Kaunda International Airport </a:t>
            </a:r>
            <a:endParaRPr lang="en-US" sz="28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bg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On-going Infrastructure Development Project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 bwMode="auto">
          <a:xfrm>
            <a:off x="-2356" y="3715478"/>
            <a:ext cx="9146356" cy="1676400"/>
            <a:chOff x="0" y="2086"/>
            <a:chExt cx="5760" cy="1056"/>
          </a:xfrm>
        </p:grpSpPr>
        <p:sp>
          <p:nvSpPr>
            <p:cNvPr id="49" name="Rectangle 3"/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1"/>
          <p:cNvGrpSpPr>
            <a:grpSpLocks noChangeAspect="1"/>
          </p:cNvGrpSpPr>
          <p:nvPr/>
        </p:nvGrpSpPr>
        <p:grpSpPr bwMode="auto">
          <a:xfrm>
            <a:off x="5638800" y="1729273"/>
            <a:ext cx="3213799" cy="2972300"/>
            <a:chOff x="5023017" y="2111488"/>
            <a:chExt cx="4661622" cy="4246141"/>
          </a:xfrm>
        </p:grpSpPr>
        <p:cxnSp>
          <p:nvCxnSpPr>
            <p:cNvPr id="155" name="Straight Connector 154"/>
            <p:cNvCxnSpPr/>
            <p:nvPr/>
          </p:nvCxnSpPr>
          <p:spPr>
            <a:xfrm flipH="1">
              <a:off x="5023017" y="5781135"/>
              <a:ext cx="443564" cy="576494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30" name="TextBox 163"/>
            <p:cNvSpPr txBox="1">
              <a:spLocks noChangeArrowheads="1"/>
            </p:cNvSpPr>
            <p:nvPr/>
          </p:nvSpPr>
          <p:spPr bwMode="auto">
            <a:xfrm>
              <a:off x="6418924" y="2111488"/>
              <a:ext cx="3265715" cy="74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solidFill>
                    <a:schemeClr val="accent2"/>
                  </a:solidFill>
                  <a:latin typeface="Calibri" panose="020F0502020204030204" pitchFamily="34" charset="0"/>
                </a:rPr>
                <a:t>Real Estate</a:t>
              </a:r>
              <a:endParaRPr lang="en-US" sz="2800" b="1" dirty="0">
                <a:solidFill>
                  <a:schemeClr val="accent2"/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30"/>
          <p:cNvGrpSpPr>
            <a:grpSpLocks noChangeAspect="1"/>
          </p:cNvGrpSpPr>
          <p:nvPr/>
        </p:nvGrpSpPr>
        <p:grpSpPr bwMode="auto">
          <a:xfrm>
            <a:off x="1734517" y="1036125"/>
            <a:ext cx="5233926" cy="3525260"/>
            <a:chOff x="2860277" y="1274901"/>
            <a:chExt cx="5758180" cy="4942373"/>
          </a:xfrm>
        </p:grpSpPr>
        <p:cxnSp>
          <p:nvCxnSpPr>
            <p:cNvPr id="152" name="Straight Connector 151"/>
            <p:cNvCxnSpPr>
              <a:stCxn id="5158" idx="2"/>
            </p:cNvCxnSpPr>
            <p:nvPr/>
          </p:nvCxnSpPr>
          <p:spPr>
            <a:xfrm>
              <a:off x="5546222" y="5031322"/>
              <a:ext cx="7273" cy="118595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38" name="TextBox 162"/>
            <p:cNvSpPr txBox="1">
              <a:spLocks noChangeArrowheads="1"/>
            </p:cNvSpPr>
            <p:nvPr/>
          </p:nvSpPr>
          <p:spPr bwMode="auto">
            <a:xfrm>
              <a:off x="2860277" y="1274901"/>
              <a:ext cx="5758180" cy="133764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Information Communication</a:t>
              </a:r>
            </a:p>
            <a:p>
              <a:pPr algn="ctr"/>
              <a:r>
                <a:rPr lang="en-US" sz="2800" b="1" dirty="0" smtClean="0">
                  <a:solidFill>
                    <a:schemeClr val="accent6">
                      <a:lumMod val="75000"/>
                    </a:schemeClr>
                  </a:solidFill>
                  <a:latin typeface="Calibri" panose="020F0502020204030204" pitchFamily="34" charset="0"/>
                </a:rPr>
                <a:t>Technology</a:t>
              </a:r>
              <a:endParaRPr lang="en-US" sz="2800" b="1" dirty="0">
                <a:solidFill>
                  <a:schemeClr val="accent6">
                    <a:lumMod val="75000"/>
                  </a:schemeClr>
                </a:solidFill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28"/>
          <p:cNvGrpSpPr>
            <a:grpSpLocks noChangeAspect="1"/>
          </p:cNvGrpSpPr>
          <p:nvPr/>
        </p:nvGrpSpPr>
        <p:grpSpPr bwMode="auto">
          <a:xfrm>
            <a:off x="436472" y="1711407"/>
            <a:ext cx="2763928" cy="2990166"/>
            <a:chOff x="713356" y="1602334"/>
            <a:chExt cx="3378103" cy="3861127"/>
          </a:xfrm>
        </p:grpSpPr>
        <p:cxnSp>
          <p:nvCxnSpPr>
            <p:cNvPr id="148" name="Straight Connector 147"/>
            <p:cNvCxnSpPr/>
            <p:nvPr/>
          </p:nvCxnSpPr>
          <p:spPr bwMode="auto">
            <a:xfrm>
              <a:off x="3322889" y="4792511"/>
              <a:ext cx="768570" cy="67095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53" name="TextBox 160"/>
            <p:cNvSpPr txBox="1">
              <a:spLocks noChangeArrowheads="1"/>
            </p:cNvSpPr>
            <p:nvPr/>
          </p:nvSpPr>
          <p:spPr bwMode="auto">
            <a:xfrm>
              <a:off x="713356" y="1602334"/>
              <a:ext cx="1826302" cy="67562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solidFill>
                    <a:srgbClr val="7030A0"/>
                  </a:solidFill>
                  <a:latin typeface="Calibri" panose="020F0502020204030204" pitchFamily="34" charset="0"/>
                </a:rPr>
                <a:t>Mining</a:t>
              </a:r>
              <a:endParaRPr lang="en-US" sz="2800" b="1" dirty="0">
                <a:solidFill>
                  <a:srgbClr val="7030A0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146" name="Rounded Rectangle 145"/>
          <p:cNvSpPr/>
          <p:nvPr/>
        </p:nvSpPr>
        <p:spPr>
          <a:xfrm>
            <a:off x="3048000" y="4561385"/>
            <a:ext cx="2750176" cy="1481139"/>
          </a:xfrm>
          <a:prstGeom prst="roundRect">
            <a:avLst>
              <a:gd name="adj" fmla="val 3329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  <a:alpha val="61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Other Productive sectors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</p:txBody>
      </p:sp>
      <p:pic>
        <p:nvPicPr>
          <p:cNvPr id="53" name="Picture 7" descr="Animated Flag of Zambia  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0460719">
            <a:off x="219654" y="4676224"/>
            <a:ext cx="1679400" cy="1100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4796635"/>
            <a:ext cx="665188" cy="2005121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-24127" y="-170172"/>
            <a:ext cx="9156270" cy="113877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Z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Other Productive Sectors </a:t>
            </a:r>
            <a:r>
              <a:rPr lang="en-Z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and Investment </a:t>
            </a:r>
            <a:r>
              <a:rPr lang="en-Z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en-US" sz="3200" dirty="0"/>
          </a:p>
        </p:txBody>
      </p:sp>
      <p:sp>
        <p:nvSpPr>
          <p:cNvPr id="5152" name="Rectangle 5151"/>
          <p:cNvSpPr/>
          <p:nvPr/>
        </p:nvSpPr>
        <p:spPr>
          <a:xfrm>
            <a:off x="142091" y="2231009"/>
            <a:ext cx="2429472" cy="1950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5" name="Rectangle 5154"/>
          <p:cNvSpPr/>
          <p:nvPr/>
        </p:nvSpPr>
        <p:spPr>
          <a:xfrm>
            <a:off x="5944600" y="2202086"/>
            <a:ext cx="2766074" cy="212421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58" name="Rectangle 5157"/>
          <p:cNvSpPr/>
          <p:nvPr/>
        </p:nvSpPr>
        <p:spPr>
          <a:xfrm>
            <a:off x="2855314" y="1967483"/>
            <a:ext cx="2641211" cy="1747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2749" y="2252233"/>
            <a:ext cx="2337755" cy="189175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04663" y="2057755"/>
            <a:ext cx="2555737" cy="161973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165" y="2252233"/>
            <a:ext cx="2654944" cy="204579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5" y="452755"/>
            <a:ext cx="9144000" cy="2900045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0000" lnSpcReduction="10000"/>
          </a:bodyPr>
          <a:lstStyle/>
          <a:p>
            <a:pPr lvl="0" algn="just"/>
            <a:endParaRPr lang="en-US" sz="2000" b="1" dirty="0" smtClean="0">
              <a:solidFill>
                <a:srgbClr val="0066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200" dirty="0" smtClean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Zambia is the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2000" b="1" baseline="30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nd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largest producer of copper in Africa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produces 20% of the world’s output of high-grade emeralds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country still has large deposits of </a:t>
            </a:r>
          </a:p>
          <a:p>
            <a:pPr lvl="0"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</a:p>
          <a:p>
            <a:pPr lvl="0"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silver</a:t>
            </a:r>
          </a:p>
          <a:p>
            <a:pPr lvl="0" algn="just"/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gemstones</a:t>
            </a:r>
            <a:r>
              <a:rPr lang="en-US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and industrial stones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which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remain underexplored thereby presenting enormous opportunities for investment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"/>
            <a:ext cx="9144000" cy="43815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Mining and ICT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214" y="3441680"/>
            <a:ext cx="9144000" cy="3416320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lvl="0" algn="just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Demand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for ICT services in Zambia is growing rapidly. The Internet Service Providers (ISPs) sub-sector is among the most competitive in the ICT industry in Zambia. </a:t>
            </a:r>
          </a:p>
          <a:p>
            <a:pPr lvl="0"/>
            <a:endParaRPr lang="en-US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Other investment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 in the ICT sector include: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Manufacture of ICT Devices and Equipment such as tablets and laptops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Business Processing Outsourcing for services such as call center management and infrastructure maintenance</a:t>
            </a: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Software Application Development</a:t>
            </a:r>
          </a:p>
          <a:p>
            <a:pPr marL="457200" lvl="0" indent="-457200">
              <a:buFont typeface="+mj-lt"/>
              <a:buAutoNum type="arabicPeriod"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Date Management and Storage Services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0629" y="3585950"/>
            <a:ext cx="5175452" cy="57001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  <a:headEnd/>
            <a:tailEnd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Rectangle 4"/>
          <p:cNvSpPr/>
          <p:nvPr/>
        </p:nvSpPr>
        <p:spPr>
          <a:xfrm>
            <a:off x="130629" y="453571"/>
            <a:ext cx="2253343" cy="458289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66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Mining</a:t>
            </a:r>
            <a:endParaRPr lang="en-US" sz="2400" b="1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701040"/>
            <a:ext cx="9144000" cy="600456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 algn="l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Zambia’s residential market is growing with its emerging middle class; however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housing deficit stands at 1.5 million per annum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Commercial and industrial real estate presents significant opportunities for investment. </a:t>
            </a:r>
          </a:p>
          <a:p>
            <a:pPr lvl="0" algn="just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exist in the real estate sector for:</a:t>
            </a:r>
          </a:p>
          <a:p>
            <a:pPr lvl="0" algn="just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high-quality office buildings.</a:t>
            </a:r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just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Industrial and warehousing facilities.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low, medium and high cost houses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through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private to private partnership and public private partnership.</a:t>
            </a:r>
          </a:p>
          <a:p>
            <a:pPr marL="457200" lvl="0" indent="-457200" algn="just">
              <a:buFont typeface="+mj-lt"/>
              <a:buAutoNum type="arabicPeriod"/>
            </a:pP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commercial real estate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such as </a:t>
            </a:r>
            <a:r>
              <a:rPr lang="en-US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shopping malls.</a:t>
            </a:r>
          </a:p>
          <a:p>
            <a:pPr lvl="0"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Investment Opportunities in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Real Estate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52400" y="914400"/>
            <a:ext cx="2057400" cy="5334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Real Estate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-15922" y="698765"/>
            <a:ext cx="9144000" cy="6004560"/>
          </a:xfrm>
          <a:gradFill>
            <a:gsLst>
              <a:gs pos="4400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>
            <a:normAutofit/>
          </a:bodyPr>
          <a:lstStyle/>
          <a:p>
            <a:pPr lvl="0" algn="l"/>
            <a:endParaRPr lang="en-US" sz="20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en-US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r>
              <a:rPr lang="en-US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ZDA PROJECTS BOOKLET</a:t>
            </a:r>
          </a:p>
          <a:p>
            <a:pPr lvl="0"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/>
            <a:endParaRPr lang="en-US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+mj-lt"/>
              <a:buAutoNum type="arabicPeriod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lvl="0" indent="-4572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l">
              <a:buFont typeface="Arial" panose="020B0604020202020204" pitchFamily="34" charset="0"/>
              <a:buChar char="•"/>
            </a:pPr>
            <a:endParaRPr lang="en-US" sz="20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0" y="15240"/>
            <a:ext cx="9144000" cy="6858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US" sz="2800" b="1" dirty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SECTOR </a:t>
            </a:r>
            <a:r>
              <a:rPr lang="en-US" sz="28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SPECIFIC PROJECTS</a:t>
            </a:r>
            <a:endParaRPr lang="en-ZA" sz="28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983174983"/>
              </p:ext>
            </p:extLst>
          </p:nvPr>
        </p:nvGraphicFramePr>
        <p:xfrm>
          <a:off x="457200" y="1905000"/>
          <a:ext cx="8229600" cy="1600200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071713"/>
                <a:gridCol w="2814487"/>
                <a:gridCol w="1524000"/>
                <a:gridCol w="1295400"/>
                <a:gridCol w="1524000"/>
              </a:tblGrid>
              <a:tr h="160020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Title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02" marR="6680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Summary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02" marR="6680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Estimated Investment (US$)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02" marR="6680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Contracting Authority and/ or Promoter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02" marR="66802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dirty="0">
                          <a:effectLst/>
                        </a:rPr>
                        <a:t>Project Requirements/ Financing Mode</a:t>
                      </a:r>
                      <a:endParaRPr lang="en-US" sz="18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6802" marR="66802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7933097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 bwMode="auto">
          <a:xfrm>
            <a:off x="1143000" y="3664641"/>
            <a:ext cx="6858000" cy="2336109"/>
            <a:chOff x="0" y="2086"/>
            <a:chExt cx="5760" cy="1056"/>
          </a:xfrm>
        </p:grpSpPr>
        <p:sp>
          <p:nvSpPr>
            <p:cNvPr id="15" name="Rectangle 3"/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wrap="none" lIns="67500" tIns="67500" rIns="54000" bIns="67500" anchor="ctr"/>
            <a:lstStyle/>
            <a:p>
              <a:pPr algn="ctr" eaLnBrk="0" hangingPunct="0"/>
              <a:endParaRPr lang="en-US" sz="1350" noProof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7" name="Rectangle 25"/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rot="10800000" wrap="none" lIns="67500" tIns="67500" rIns="54000" bIns="67500" anchor="ctr"/>
            <a:lstStyle/>
            <a:p>
              <a:pPr algn="ctr" eaLnBrk="0" hangingPunct="0"/>
              <a:endParaRPr lang="en-US" sz="1350" noProof="1">
                <a:solidFill>
                  <a:prstClr val="black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27" name="Rectangle 26"/>
          <p:cNvSpPr/>
          <p:nvPr/>
        </p:nvSpPr>
        <p:spPr>
          <a:xfrm>
            <a:off x="3621334" y="1390453"/>
            <a:ext cx="4989266" cy="239268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1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Tax 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Incentives 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Corporate Income Tax : 0% for 5 years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Zero percent tax rate on dividends for 5 years</a:t>
            </a:r>
          </a:p>
          <a:p>
            <a:pPr marL="257175" indent="-25717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 Import Duty</a:t>
            </a:r>
            <a:r>
              <a:rPr lang="en-US" sz="2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equipment and machinery for five years</a:t>
            </a:r>
            <a:endParaRPr lang="en-US" sz="2000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solidFill>
                <a:prstClr val="black"/>
              </a:solidFill>
              <a:latin typeface="Arial Narrow" panose="020B0606020202030204" pitchFamily="34" charset="0"/>
            </a:endParaRPr>
          </a:p>
          <a:p>
            <a:pPr marL="257175" indent="-257175">
              <a:buFont typeface="Arial" panose="020B0604020202020204" pitchFamily="34" charset="0"/>
              <a:buChar char="•"/>
            </a:pPr>
            <a:endParaRPr lang="en-US" sz="1500" dirty="0">
              <a:solidFill>
                <a:prstClr val="black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3" name="Group 25"/>
          <p:cNvGrpSpPr>
            <a:grpSpLocks noChangeAspect="1"/>
          </p:cNvGrpSpPr>
          <p:nvPr/>
        </p:nvGrpSpPr>
        <p:grpSpPr>
          <a:xfrm>
            <a:off x="-203079" y="1463555"/>
            <a:ext cx="3849256" cy="4651555"/>
            <a:chOff x="3896836" y="3546614"/>
            <a:chExt cx="2615184" cy="2615184"/>
          </a:xfrm>
          <a:solidFill>
            <a:schemeClr val="accent1"/>
          </a:solidFill>
          <a:effectLst>
            <a:outerShdw blurRad="355600" dir="15600000" sy="23000" kx="1200000" algn="br" rotWithShape="0">
              <a:prstClr val="black">
                <a:alpha val="20000"/>
              </a:prstClr>
            </a:outerShdw>
          </a:effectLst>
          <a:scene3d>
            <a:camera prst="perspectiveContrastingRightFacing"/>
            <a:lightRig rig="threePt" dir="t"/>
          </a:scene3d>
        </p:grpSpPr>
        <p:sp>
          <p:nvSpPr>
            <p:cNvPr id="20" name="Donut 19"/>
            <p:cNvSpPr/>
            <p:nvPr/>
          </p:nvSpPr>
          <p:spPr>
            <a:xfrm>
              <a:off x="4400733" y="4050511"/>
              <a:ext cx="1607390" cy="1607390"/>
            </a:xfrm>
            <a:prstGeom prst="donut">
              <a:avLst>
                <a:gd name="adj" fmla="val 8458"/>
              </a:avLst>
            </a:prstGeom>
            <a:grpFill/>
            <a:ln>
              <a:noFill/>
            </a:ln>
            <a:sp3d z="419100" extrusionH="317500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2" name="Donut 21"/>
            <p:cNvSpPr/>
            <p:nvPr/>
          </p:nvSpPr>
          <p:spPr>
            <a:xfrm>
              <a:off x="4171156" y="3820934"/>
              <a:ext cx="2066544" cy="2066544"/>
            </a:xfrm>
            <a:prstGeom prst="donut">
              <a:avLst>
                <a:gd name="adj" fmla="val 8458"/>
              </a:avLst>
            </a:prstGeom>
            <a:grpFill/>
            <a:ln>
              <a:noFill/>
            </a:ln>
            <a:sp3d z="203200" extrusionH="317500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  <p:sp>
          <p:nvSpPr>
            <p:cNvPr id="24" name="Donut 23"/>
            <p:cNvSpPr/>
            <p:nvPr/>
          </p:nvSpPr>
          <p:spPr>
            <a:xfrm>
              <a:off x="3896836" y="3546614"/>
              <a:ext cx="2615184" cy="2615184"/>
            </a:xfrm>
            <a:prstGeom prst="donut">
              <a:avLst>
                <a:gd name="adj" fmla="val 8458"/>
              </a:avLst>
            </a:prstGeom>
            <a:grpFill/>
            <a:ln>
              <a:noFill/>
            </a:ln>
            <a:sp3d extrusionH="317500">
              <a:extrusionClr>
                <a:schemeClr val="bg1">
                  <a:lumMod val="95000"/>
                </a:schemeClr>
              </a:extrusion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 dirty="0">
                <a:solidFill>
                  <a:prstClr val="black"/>
                </a:solidFill>
              </a:endParaRPr>
            </a:p>
          </p:txBody>
        </p:sp>
      </p:grpSp>
      <p:sp>
        <p:nvSpPr>
          <p:cNvPr id="26" name="Oval 25"/>
          <p:cNvSpPr/>
          <p:nvPr/>
        </p:nvSpPr>
        <p:spPr>
          <a:xfrm>
            <a:off x="3066369" y="3413697"/>
            <a:ext cx="614881" cy="608659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2</a:t>
            </a:r>
          </a:p>
        </p:txBody>
      </p:sp>
      <p:sp>
        <p:nvSpPr>
          <p:cNvPr id="28" name="Rectangle 27"/>
          <p:cNvSpPr/>
          <p:nvPr/>
        </p:nvSpPr>
        <p:spPr>
          <a:xfrm>
            <a:off x="3720302" y="5386457"/>
            <a:ext cx="4202044" cy="1384995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Location Support</a:t>
            </a:r>
          </a:p>
          <a:p>
            <a:pPr marL="273685" indent="-2736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 Facility Economic Zones</a:t>
            </a:r>
          </a:p>
          <a:p>
            <a:pPr marL="273685" indent="-2736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Industrial Parks</a:t>
            </a:r>
          </a:p>
          <a:p>
            <a:pPr marL="273685" indent="-2736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Rural Area</a:t>
            </a:r>
          </a:p>
        </p:txBody>
      </p:sp>
      <p:sp>
        <p:nvSpPr>
          <p:cNvPr id="23" name="Rectangle 22"/>
          <p:cNvSpPr/>
          <p:nvPr/>
        </p:nvSpPr>
        <p:spPr>
          <a:xfrm>
            <a:off x="0" y="13178"/>
            <a:ext cx="9144000" cy="902762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>
            <a:sp3d extrusionH="57150">
              <a:bevelT w="82550" h="38100" prst="coolSlant"/>
            </a:sp3d>
          </a:bodyPr>
          <a:lstStyle/>
          <a:p>
            <a:pPr algn="ctr"/>
            <a:r>
              <a:rPr lang="en-ZA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smtClean="0">
                <a:ln w="19050">
                  <a:solidFill>
                    <a:srgbClr val="44546A">
                      <a:tint val="1000"/>
                    </a:srgbClr>
                  </a:solidFill>
                  <a:prstDash val="solid"/>
                </a:ln>
                <a:solidFill>
                  <a:schemeClr val="bg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Investment Incentives</a:t>
            </a:r>
            <a:endParaRPr lang="en-Z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508897" y="3454997"/>
            <a:ext cx="4903432" cy="1981200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r>
              <a:rPr lang="en-US" sz="21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Non-Tax Incentives</a:t>
            </a:r>
          </a:p>
          <a:p>
            <a:pPr marL="273685" indent="-273685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Investment guarantees and protection</a:t>
            </a:r>
            <a:r>
              <a:rPr lang="en-US" sz="2000" b="1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273685" indent="-273685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prstClr val="black">
                    <a:lumMod val="95000"/>
                    <a:lumOff val="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 facilitation for application of permits, licenses, land acquisition and utilities </a:t>
            </a:r>
          </a:p>
        </p:txBody>
      </p:sp>
      <p:sp>
        <p:nvSpPr>
          <p:cNvPr id="30" name="Oval 29"/>
          <p:cNvSpPr/>
          <p:nvPr/>
        </p:nvSpPr>
        <p:spPr>
          <a:xfrm>
            <a:off x="3025113" y="5315017"/>
            <a:ext cx="656137" cy="658958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3</a:t>
            </a:r>
          </a:p>
        </p:txBody>
      </p:sp>
      <p:sp>
        <p:nvSpPr>
          <p:cNvPr id="34" name="Oval 33"/>
          <p:cNvSpPr/>
          <p:nvPr/>
        </p:nvSpPr>
        <p:spPr>
          <a:xfrm>
            <a:off x="2953413" y="1345703"/>
            <a:ext cx="597774" cy="593198"/>
          </a:xfrm>
          <a:prstGeom prst="ellipse">
            <a:avLst/>
          </a:prstGeom>
          <a:solidFill>
            <a:srgbClr val="3393FD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solidFill>
                  <a:prstClr val="white"/>
                </a:solidFill>
                <a:latin typeface="Franklin Gothic Book" panose="020B0503020102020204" pitchFamily="34" charset="0"/>
              </a:rPr>
              <a:t>1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81250" y="1445885"/>
            <a:ext cx="1970703" cy="29263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85954" y="5436527"/>
            <a:ext cx="2334869" cy="36175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16324" y="3538639"/>
            <a:ext cx="2642141" cy="2926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59"/>
          <p:cNvSpPr>
            <a:spLocks noChangeArrowheads="1"/>
          </p:cNvSpPr>
          <p:nvPr/>
        </p:nvSpPr>
        <p:spPr bwMode="auto">
          <a:xfrm rot="10800000" flipV="1">
            <a:off x="14081" y="-14555"/>
            <a:ext cx="9129919" cy="6858000"/>
          </a:xfrm>
          <a:prstGeom prst="rect">
            <a:avLst/>
          </a:prstGeom>
          <a:gradFill rotWithShape="1">
            <a:gsLst>
              <a:gs pos="0">
                <a:srgbClr val="F3F3F3"/>
              </a:gs>
              <a:gs pos="0">
                <a:srgbClr val="F3F3F3"/>
              </a:gs>
              <a:gs pos="0">
                <a:srgbClr val="F3F3F3"/>
              </a:gs>
              <a:gs pos="48000">
                <a:srgbClr val="F3F3F3"/>
              </a:gs>
              <a:gs pos="69000">
                <a:srgbClr val="F3F3F3"/>
              </a:gs>
              <a:gs pos="100000">
                <a:srgbClr val="BFBFBF"/>
              </a:gs>
            </a:gsLst>
            <a:lin ang="5400000" scaled="1"/>
          </a:gradFill>
          <a:ln w="9525">
            <a:noFill/>
            <a:miter lim="800000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charset="-128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pic>
        <p:nvPicPr>
          <p:cNvPr id="11" name="Picture 4" descr="logo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457200"/>
            <a:ext cx="1285851" cy="103629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-91674" y="4648200"/>
            <a:ext cx="93414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ZDA: Your Gateway to the Zambian Economy</a:t>
            </a:r>
            <a:endParaRPr lang="en-US" sz="3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5" descr="38p-2-아이콘"/>
          <p:cNvPicPr>
            <a:picLocks noChangeAspect="1" noChangeArrowheads="1"/>
          </p:cNvPicPr>
          <p:nvPr/>
        </p:nvPicPr>
        <p:blipFill>
          <a:blip r:embed="rId2" cstate="print"/>
          <a:srcRect l="68504" t="52087" r="-1611" b="-6540"/>
          <a:stretch>
            <a:fillRect/>
          </a:stretch>
        </p:blipFill>
        <p:spPr bwMode="auto">
          <a:xfrm>
            <a:off x="6056313" y="3733800"/>
            <a:ext cx="2087562" cy="233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12" descr="38p-2-아이콘"/>
          <p:cNvPicPr>
            <a:picLocks noChangeAspect="1" noChangeArrowheads="1"/>
          </p:cNvPicPr>
          <p:nvPr/>
        </p:nvPicPr>
        <p:blipFill>
          <a:blip r:embed="rId2" cstate="print"/>
          <a:srcRect t="51495" r="65735" b="4317"/>
          <a:stretch>
            <a:fillRect/>
          </a:stretch>
        </p:blipFill>
        <p:spPr bwMode="auto">
          <a:xfrm>
            <a:off x="928688" y="3733800"/>
            <a:ext cx="2160587" cy="1890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53" descr="38p-2-아이콘"/>
          <p:cNvPicPr>
            <a:picLocks noChangeAspect="1" noChangeArrowheads="1"/>
          </p:cNvPicPr>
          <p:nvPr/>
        </p:nvPicPr>
        <p:blipFill>
          <a:blip r:embed="rId2" cstate="print"/>
          <a:srcRect r="65735" b="51079"/>
          <a:stretch>
            <a:fillRect/>
          </a:stretch>
        </p:blipFill>
        <p:spPr bwMode="auto">
          <a:xfrm>
            <a:off x="857250" y="1677988"/>
            <a:ext cx="2160588" cy="2232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7" descr="38p-2-아이콘"/>
          <p:cNvPicPr>
            <a:picLocks noChangeAspect="1" noChangeArrowheads="1"/>
          </p:cNvPicPr>
          <p:nvPr/>
        </p:nvPicPr>
        <p:blipFill>
          <a:blip r:embed="rId2" cstate="print"/>
          <a:srcRect l="68504" r="-1611" b="53445"/>
          <a:stretch>
            <a:fillRect/>
          </a:stretch>
        </p:blipFill>
        <p:spPr bwMode="auto">
          <a:xfrm>
            <a:off x="6143625" y="1733550"/>
            <a:ext cx="2087563" cy="2124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1" descr="38p-2-아이콘"/>
          <p:cNvPicPr>
            <a:picLocks noChangeAspect="1" noChangeArrowheads="1"/>
          </p:cNvPicPr>
          <p:nvPr/>
        </p:nvPicPr>
        <p:blipFill>
          <a:blip r:embed="rId2" cstate="print"/>
          <a:srcRect l="33131" t="68649" r="32603" b="-7339"/>
          <a:stretch>
            <a:fillRect/>
          </a:stretch>
        </p:blipFill>
        <p:spPr bwMode="auto">
          <a:xfrm>
            <a:off x="3490913" y="4162425"/>
            <a:ext cx="2162175" cy="176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55" descr="38p-2-아이콘"/>
          <p:cNvPicPr>
            <a:picLocks noChangeAspect="1" noChangeArrowheads="1"/>
          </p:cNvPicPr>
          <p:nvPr/>
        </p:nvPicPr>
        <p:blipFill>
          <a:blip r:embed="rId2" cstate="print"/>
          <a:srcRect l="33131" r="32603" b="66841"/>
          <a:stretch>
            <a:fillRect/>
          </a:stretch>
        </p:blipFill>
        <p:spPr bwMode="auto">
          <a:xfrm>
            <a:off x="3490913" y="2006600"/>
            <a:ext cx="2162175" cy="1512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그룹 54"/>
          <p:cNvGrpSpPr/>
          <p:nvPr/>
        </p:nvGrpSpPr>
        <p:grpSpPr bwMode="auto">
          <a:xfrm>
            <a:off x="279400" y="1550988"/>
            <a:ext cx="2281238" cy="1101725"/>
            <a:chOff x="428596" y="1357298"/>
            <a:chExt cx="2280870" cy="1100900"/>
          </a:xfrm>
        </p:grpSpPr>
        <p:pic>
          <p:nvPicPr>
            <p:cNvPr id="9" name="Picture 3" descr="C:\Documents and Settings\MyHome\바탕 화면\너빠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428596" y="1357298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Rectangle 6"/>
            <p:cNvSpPr>
              <a:spLocks noChangeArrowheads="1"/>
            </p:cNvSpPr>
            <p:nvPr/>
          </p:nvSpPr>
          <p:spPr bwMode="gray">
            <a:xfrm>
              <a:off x="599214" y="1538416"/>
              <a:ext cx="1939634" cy="738664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Provide information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on markets</a:t>
              </a:r>
              <a:b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</a:b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and industries</a:t>
              </a:r>
            </a:p>
          </p:txBody>
        </p:sp>
      </p:grpSp>
      <p:grpSp>
        <p:nvGrpSpPr>
          <p:cNvPr id="11" name="그룹 55"/>
          <p:cNvGrpSpPr/>
          <p:nvPr/>
        </p:nvGrpSpPr>
        <p:grpSpPr bwMode="auto">
          <a:xfrm>
            <a:off x="3432493" y="1143635"/>
            <a:ext cx="2279650" cy="1353185"/>
            <a:chOff x="3071802" y="1285860"/>
            <a:chExt cx="2280870" cy="1100900"/>
          </a:xfrm>
        </p:grpSpPr>
        <p:pic>
          <p:nvPicPr>
            <p:cNvPr id="12" name="Picture 2" descr="C:\Documents and Settings\MyHome\바탕 화면\너빠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071802" y="1285860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Rectangle 9"/>
            <p:cNvSpPr>
              <a:spLocks noChangeArrowheads="1"/>
            </p:cNvSpPr>
            <p:nvPr/>
          </p:nvSpPr>
          <p:spPr bwMode="gray">
            <a:xfrm>
              <a:off x="3296712" y="1595311"/>
              <a:ext cx="1944775" cy="595137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Assist in</a:t>
              </a:r>
              <a:b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</a:b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Land acquisition for investment</a:t>
              </a:r>
            </a:p>
          </p:txBody>
        </p:sp>
      </p:grpSp>
      <p:grpSp>
        <p:nvGrpSpPr>
          <p:cNvPr id="14" name="그룹 56"/>
          <p:cNvGrpSpPr/>
          <p:nvPr/>
        </p:nvGrpSpPr>
        <p:grpSpPr bwMode="auto">
          <a:xfrm>
            <a:off x="6572250" y="1550988"/>
            <a:ext cx="2281238" cy="1101725"/>
            <a:chOff x="5500694" y="1357298"/>
            <a:chExt cx="2280870" cy="1100900"/>
          </a:xfrm>
        </p:grpSpPr>
        <p:pic>
          <p:nvPicPr>
            <p:cNvPr id="15" name="Picture 3" descr="C:\Documents and Settings\MyHome\바탕 화면\너빠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500694" y="1357298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6" name="Rectangle 11"/>
            <p:cNvSpPr>
              <a:spLocks noChangeArrowheads="1"/>
            </p:cNvSpPr>
            <p:nvPr/>
          </p:nvSpPr>
          <p:spPr bwMode="gray">
            <a:xfrm>
              <a:off x="5758016" y="1661712"/>
              <a:ext cx="1766225" cy="492074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Assist in seeking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business partners</a:t>
              </a:r>
            </a:p>
          </p:txBody>
        </p:sp>
      </p:grpSp>
      <p:grpSp>
        <p:nvGrpSpPr>
          <p:cNvPr id="17" name="그룹 53"/>
          <p:cNvGrpSpPr/>
          <p:nvPr/>
        </p:nvGrpSpPr>
        <p:grpSpPr bwMode="auto">
          <a:xfrm>
            <a:off x="279400" y="4948238"/>
            <a:ext cx="2281238" cy="1101725"/>
            <a:chOff x="0" y="5357826"/>
            <a:chExt cx="2280870" cy="1100900"/>
          </a:xfrm>
        </p:grpSpPr>
        <p:pic>
          <p:nvPicPr>
            <p:cNvPr id="18" name="Picture 2" descr="C:\Documents and Settings\MyHome\바탕 화면\너빠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0" y="5357826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Rectangle 13"/>
            <p:cNvSpPr>
              <a:spLocks noChangeArrowheads="1"/>
            </p:cNvSpPr>
            <p:nvPr/>
          </p:nvSpPr>
          <p:spPr bwMode="gray">
            <a:xfrm>
              <a:off x="78887" y="5664620"/>
              <a:ext cx="2123097" cy="487315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Advise on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 smtClean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Investment </a:t>
              </a: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incentives</a:t>
              </a:r>
            </a:p>
          </p:txBody>
        </p:sp>
      </p:grpSp>
      <p:grpSp>
        <p:nvGrpSpPr>
          <p:cNvPr id="20" name="그룹 52"/>
          <p:cNvGrpSpPr/>
          <p:nvPr/>
        </p:nvGrpSpPr>
        <p:grpSpPr bwMode="auto">
          <a:xfrm>
            <a:off x="3432175" y="5421313"/>
            <a:ext cx="2279650" cy="1100137"/>
            <a:chOff x="3434138" y="5500702"/>
            <a:chExt cx="2280870" cy="1100900"/>
          </a:xfrm>
        </p:grpSpPr>
        <p:pic>
          <p:nvPicPr>
            <p:cNvPr id="21" name="Picture 3" descr="C:\Documents and Settings\MyHome\바탕 화면\너빠2.pn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434138" y="5500702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Rectangle 14"/>
            <p:cNvSpPr>
              <a:spLocks noChangeArrowheads="1"/>
            </p:cNvSpPr>
            <p:nvPr/>
          </p:nvSpPr>
          <p:spPr bwMode="gray">
            <a:xfrm>
              <a:off x="3600597" y="5684980"/>
              <a:ext cx="1980990" cy="732027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squar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Arrange meetings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with government ministries</a:t>
              </a:r>
              <a:endParaRPr lang="en-US"/>
            </a:p>
          </p:txBody>
        </p:sp>
      </p:grpSp>
      <p:grpSp>
        <p:nvGrpSpPr>
          <p:cNvPr id="23" name="그룹 51"/>
          <p:cNvGrpSpPr/>
          <p:nvPr/>
        </p:nvGrpSpPr>
        <p:grpSpPr bwMode="auto">
          <a:xfrm>
            <a:off x="6572250" y="4948238"/>
            <a:ext cx="2281238" cy="1101725"/>
            <a:chOff x="6539280" y="5757100"/>
            <a:chExt cx="2280870" cy="1100900"/>
          </a:xfrm>
        </p:grpSpPr>
        <p:pic>
          <p:nvPicPr>
            <p:cNvPr id="24" name="Picture 2" descr="C:\Documents and Settings\MyHome\바탕 화면\너빠1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39280" y="5757100"/>
              <a:ext cx="2280870" cy="11009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5" name="Rectangle 16"/>
            <p:cNvSpPr>
              <a:spLocks noChangeArrowheads="1"/>
            </p:cNvSpPr>
            <p:nvPr/>
          </p:nvSpPr>
          <p:spPr bwMode="gray">
            <a:xfrm>
              <a:off x="6669275" y="5820235"/>
              <a:ext cx="2020879" cy="974630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schemeClr val="bg1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Provide immigration 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&amp; </a:t>
              </a:r>
              <a:b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</a:b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administrative</a:t>
              </a:r>
            </a:p>
            <a:p>
              <a:pPr algn="ctr">
                <a:buClr>
                  <a:srgbClr val="00ABB4"/>
                </a:buClr>
                <a:buSzPct val="70000"/>
                <a:buFont typeface="Arial Black" panose="020B0A04020102020204" pitchFamily="34" charset="0"/>
                <a:buNone/>
                <a:defRPr/>
              </a:pPr>
              <a:r>
                <a:rPr kumimoji="0" lang="en-US" altLang="ko-KR" sz="1600" b="1" dirty="0">
                  <a:gradFill>
                    <a:gsLst>
                      <a:gs pos="40000">
                        <a:prstClr val="black"/>
                      </a:gs>
                      <a:gs pos="100000">
                        <a:prstClr val="black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white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support services</a:t>
              </a:r>
            </a:p>
          </p:txBody>
        </p:sp>
      </p:grpSp>
      <p:grpSp>
        <p:nvGrpSpPr>
          <p:cNvPr id="26" name="그룹 37"/>
          <p:cNvGrpSpPr/>
          <p:nvPr/>
        </p:nvGrpSpPr>
        <p:grpSpPr bwMode="auto">
          <a:xfrm>
            <a:off x="2214563" y="3305175"/>
            <a:ext cx="4714875" cy="1000125"/>
            <a:chOff x="2214546" y="3429000"/>
            <a:chExt cx="4714908" cy="1000132"/>
          </a:xfrm>
        </p:grpSpPr>
        <p:sp>
          <p:nvSpPr>
            <p:cNvPr id="27" name="모서리가 둥근 직사각형 38"/>
            <p:cNvSpPr/>
            <p:nvPr/>
          </p:nvSpPr>
          <p:spPr>
            <a:xfrm>
              <a:off x="2214546" y="3429000"/>
              <a:ext cx="4714908" cy="1000132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1357A1"/>
                </a:gs>
                <a:gs pos="100000">
                  <a:srgbClr val="073573"/>
                </a:gs>
              </a:gsLst>
              <a:lin ang="5400000" scaled="0"/>
            </a:gradFill>
            <a:ln w="19050">
              <a:solidFill>
                <a:schemeClr val="bg1"/>
              </a:solidFill>
            </a:ln>
            <a:effectLst>
              <a:outerShdw blurRad="50800" dist="12700" dir="5400000" algn="t" rotWithShape="0">
                <a:prstClr val="black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anchor="ctr"/>
            <a:lstStyle/>
            <a:p>
              <a:pPr algn="ctr"/>
              <a:endParaRPr kumimoji="0" lang="ko-KR" altLang="en-US" sz="200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Dinmed"/>
              </a:endParaRPr>
            </a:p>
          </p:txBody>
        </p:sp>
        <p:sp>
          <p:nvSpPr>
            <p:cNvPr id="28" name="Text Box 38"/>
            <p:cNvSpPr txBox="1">
              <a:spLocks noChangeArrowheads="1"/>
            </p:cNvSpPr>
            <p:nvPr/>
          </p:nvSpPr>
          <p:spPr bwMode="auto">
            <a:xfrm>
              <a:off x="2589874" y="3578199"/>
              <a:ext cx="3964255" cy="701736"/>
            </a:xfrm>
            <a:prstGeom prst="rect">
              <a:avLst/>
            </a:prstGeom>
            <a:noFill/>
            <a:ln w="25400" algn="ctr">
              <a:noFill/>
              <a:round/>
            </a:ln>
            <a:effectLst>
              <a:outerShdw dir="2700000" algn="tl" rotWithShape="0">
                <a:prstClr val="black"/>
              </a:outerShdw>
            </a:effectLst>
          </p:spPr>
          <p:txBody>
            <a:bodyPr wrap="none" lIns="0" tIns="0" rIns="0" bIns="0" anchor="ctr">
              <a:spAutoFit/>
            </a:bodyPr>
            <a:lstStyle/>
            <a:p>
              <a:pPr algn="ctr">
                <a:lnSpc>
                  <a:spcPct val="95000"/>
                </a:lnSpc>
                <a:buClr>
                  <a:srgbClr val="00ABB4"/>
                </a:buClr>
                <a:buSzPct val="70000"/>
                <a:defRPr/>
              </a:pPr>
              <a:r>
                <a:rPr kumimoji="0" lang="en-US" altLang="ko-KR" sz="2400" b="1" dirty="0">
                  <a:gradFill>
                    <a:gsLst>
                      <a:gs pos="40000">
                        <a:srgbClr val="FFBC89"/>
                      </a:gs>
                      <a:gs pos="100000">
                        <a:srgbClr val="FFBC89"/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Comprehensive support</a:t>
              </a:r>
              <a:r>
                <a:rPr kumimoji="0" lang="en-US" altLang="ko-KR" sz="2400" b="1" dirty="0">
                  <a:gradFill>
                    <a:gsLst>
                      <a:gs pos="40000">
                        <a:prstClr val="white"/>
                      </a:gs>
                      <a:gs pos="100000">
                        <a:prstClr val="white">
                          <a:lumMod val="85000"/>
                        </a:prstClr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/>
              </a:r>
              <a:br>
                <a:rPr kumimoji="0" lang="en-US" altLang="ko-KR" sz="2400" b="1" dirty="0">
                  <a:gradFill>
                    <a:gsLst>
                      <a:gs pos="40000">
                        <a:prstClr val="white"/>
                      </a:gs>
                      <a:gs pos="100000">
                        <a:prstClr val="white">
                          <a:lumMod val="85000"/>
                        </a:prstClr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</a:br>
              <a:r>
                <a:rPr kumimoji="0" lang="en-US" altLang="ko-KR" sz="2400" b="1" dirty="0">
                  <a:gradFill>
                    <a:gsLst>
                      <a:gs pos="40000">
                        <a:prstClr val="white"/>
                      </a:gs>
                      <a:gs pos="100000">
                        <a:prstClr val="white">
                          <a:lumMod val="85000"/>
                        </a:prstClr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to foreign </a:t>
              </a:r>
              <a:r>
                <a:rPr kumimoji="0" lang="en-US" altLang="ko-KR" sz="2400" b="1" dirty="0" smtClean="0">
                  <a:gradFill>
                    <a:gsLst>
                      <a:gs pos="40000">
                        <a:prstClr val="white"/>
                      </a:gs>
                      <a:gs pos="100000">
                        <a:prstClr val="white">
                          <a:lumMod val="85000"/>
                        </a:prstClr>
                      </a:gs>
                    </a:gsLst>
                    <a:lin ang="5400000" scaled="0"/>
                  </a:gradFill>
                  <a:effectLst>
                    <a:outerShdw blurRad="50800" dir="2700000" algn="tl" rotWithShape="0">
                      <a:prstClr val="black"/>
                    </a:outerShdw>
                  </a:effectLst>
                  <a:latin typeface="Arial" panose="020B0604020202020204" pitchFamily="34" charset="0"/>
                  <a:ea typeface="굴림" pitchFamily="50" charset="-127"/>
                  <a:cs typeface="Arial" panose="020B0604020202020204" pitchFamily="34" charset="0"/>
                </a:rPr>
                <a:t>&amp; local investors</a:t>
              </a:r>
              <a:endParaRPr kumimoji="0" lang="en-US" altLang="ko-KR" sz="2400" b="1" dirty="0">
                <a:gradFill>
                  <a:gsLst>
                    <a:gs pos="40000">
                      <a:prstClr val="white"/>
                    </a:gs>
                    <a:gs pos="100000">
                      <a:prstClr val="white">
                        <a:lumMod val="85000"/>
                      </a:prstClr>
                    </a:gs>
                  </a:gsLst>
                  <a:lin ang="5400000" scaled="0"/>
                </a:gradFill>
                <a:effectLst>
                  <a:outerShdw blurRad="50800" dir="2700000" algn="tl" rotWithShape="0">
                    <a:prstClr val="black"/>
                  </a:outerShdw>
                </a:effectLst>
                <a:latin typeface="Arial" panose="020B0604020202020204" pitchFamily="34" charset="0"/>
                <a:ea typeface="굴림" pitchFamily="50" charset="-127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7" descr="Animated Flag of Zambia  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" y="-41603"/>
            <a:ext cx="1062086" cy="9401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Rectangle 31"/>
          <p:cNvSpPr/>
          <p:nvPr/>
        </p:nvSpPr>
        <p:spPr>
          <a:xfrm>
            <a:off x="1275557" y="-8184"/>
            <a:ext cx="6324600" cy="76200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</a:t>
            </a:r>
            <a:r>
              <a:rPr lang="en-US" sz="2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Services offered by ZDA</a:t>
            </a:r>
            <a:endParaRPr lang="en-ZA" sz="3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pic>
        <p:nvPicPr>
          <p:cNvPr id="33" name="Picture 4" descr="logo1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808914" y="15556"/>
            <a:ext cx="1285851" cy="810533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23"/>
          <p:cNvGrpSpPr/>
          <p:nvPr/>
        </p:nvGrpSpPr>
        <p:grpSpPr bwMode="auto">
          <a:xfrm>
            <a:off x="-7413" y="6002891"/>
            <a:ext cx="9144000" cy="648493"/>
            <a:chOff x="0" y="2086"/>
            <a:chExt cx="5760" cy="1056"/>
          </a:xfrm>
        </p:grpSpPr>
        <p:sp>
          <p:nvSpPr>
            <p:cNvPr id="62" name="Rectangle 3"/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63" name="Rectangle 25"/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0" name="Rectangle 9"/>
          <p:cNvSpPr/>
          <p:nvPr/>
        </p:nvSpPr>
        <p:spPr>
          <a:xfrm>
            <a:off x="-43878" y="76200"/>
            <a:ext cx="9217718" cy="118358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8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SUMMARY</a:t>
            </a:r>
          </a:p>
          <a:p>
            <a:pPr algn="r"/>
            <a:r>
              <a:rPr lang="en-ZA" sz="2800" b="1" dirty="0" smtClean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Reasons to Invest </a:t>
            </a:r>
            <a:r>
              <a:rPr lang="en-ZA" sz="2800" dirty="0" smtClean="0">
                <a:solidFill>
                  <a:schemeClr val="bg1"/>
                </a:solidFill>
                <a:effectLst/>
                <a:latin typeface="Arial Rounded MT Bold" panose="020F0704030504030204" pitchFamily="34" charset="0"/>
              </a:rPr>
              <a:t>in Zambia</a:t>
            </a:r>
            <a:endParaRPr lang="en-ZA" sz="2800" dirty="0">
              <a:solidFill>
                <a:schemeClr val="bg1"/>
              </a:solidFill>
              <a:effectLst/>
              <a:latin typeface="Arial Rounded MT Bold" panose="020F070403050403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878" y="6237311"/>
            <a:ext cx="1519534" cy="630809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6237311"/>
            <a:ext cx="1800200" cy="651516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0635" y="6237310"/>
            <a:ext cx="1550711" cy="651517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46" y="6237310"/>
            <a:ext cx="1486838" cy="651518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6237310"/>
            <a:ext cx="1459557" cy="651516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7741" y="6237310"/>
            <a:ext cx="1486099" cy="65151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52400" y="1467414"/>
            <a:ext cx="8712968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Political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stability,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peace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and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democracy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alt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Adherency to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rule of Law,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ositive and investor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friendly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environment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Investment guarantees and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Security</a:t>
            </a:r>
          </a:p>
          <a:p>
            <a:pPr marL="228600" marR="0" lvl="0" indent="-2286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ZA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Abundant </a:t>
            </a:r>
            <a:r>
              <a:rPr lang="en-ZA" sz="2000" b="1" dirty="0" smtClean="0">
                <a:solidFill>
                  <a:schemeClr val="tx1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natural resources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ZA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presenting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excellent investment</a:t>
            </a:r>
            <a:r>
              <a:rPr lang="en-ZA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and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trade opportunities</a:t>
            </a:r>
          </a:p>
          <a:p>
            <a:pPr marL="228600" indent="-228600">
              <a:buFont typeface="+mj-lt"/>
              <a:buAutoNum type="arabicPeriod"/>
            </a:pP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Private Sector 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driven Government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Economic </a:t>
            </a:r>
            <a:r>
              <a:rPr lang="en-US" alt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Development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Policy 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 place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Attractive Investment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Incentives</a:t>
            </a:r>
          </a:p>
          <a:p>
            <a:pPr marL="228600" indent="-228600">
              <a:buFont typeface="+mj-lt"/>
              <a:buAutoNum type="arabicPeriod"/>
            </a:pP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 </a:t>
            </a:r>
            <a:r>
              <a:rPr lang="en-ZA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exchange controls 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 repatriation </a:t>
            </a: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of </a:t>
            </a:r>
            <a:r>
              <a:rPr lang="en-ZA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100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%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of profits </a:t>
            </a:r>
            <a:r>
              <a:rPr lang="en-US" alt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since </a:t>
            </a:r>
            <a:r>
              <a:rPr lang="en-US" alt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1994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US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Duty free </a:t>
            </a:r>
            <a:r>
              <a:rPr lang="en-US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access</a:t>
            </a:r>
            <a:r>
              <a:rPr lang="en-US" sz="2000" b="1" dirty="0" smtClean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to regional, wider Africa, EU and USA Market.</a:t>
            </a:r>
          </a:p>
          <a:p>
            <a:pPr marL="228600" lvl="0" indent="-228600">
              <a:buFont typeface="+mj-lt"/>
              <a:buAutoNum type="arabicPeriod"/>
            </a:pP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Progressive </a:t>
            </a: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Banking legal and Insurance Services of </a:t>
            </a:r>
            <a:r>
              <a:rPr lang="en-ZA" sz="2000" b="1" dirty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International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standards</a:t>
            </a:r>
            <a:endParaRPr lang="en-US" sz="2000" b="1" dirty="0" smtClean="0">
              <a:solidFill>
                <a:srgbClr val="FF0000"/>
              </a:solidFill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228600">
              <a:buFont typeface="+mj-lt"/>
              <a:buAutoNum type="arabicPeriod"/>
            </a:pP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Good </a:t>
            </a:r>
            <a:r>
              <a:rPr lang="en-ZA" sz="2000" b="1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place to work and 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live</a:t>
            </a:r>
            <a:r>
              <a:rPr lang="en-US" alt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friendly people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with </a:t>
            </a:r>
            <a:r>
              <a:rPr lang="en-ZA" sz="2000" b="1" dirty="0" smtClean="0">
                <a:solidFill>
                  <a:srgbClr val="FF0000"/>
                </a:solidFill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rich culture</a:t>
            </a:r>
            <a:r>
              <a:rPr lang="en-ZA" sz="2000" b="1" dirty="0" smtClean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000" b="1" dirty="0">
              <a:latin typeface="Cambria" panose="020405030504060302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52800" y="457200"/>
            <a:ext cx="838200" cy="80258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3"/>
          <p:cNvSpPr>
            <a:spLocks noChangeArrowheads="1"/>
          </p:cNvSpPr>
          <p:nvPr/>
        </p:nvSpPr>
        <p:spPr bwMode="auto">
          <a:xfrm>
            <a:off x="228600" y="838200"/>
            <a:ext cx="8785225" cy="4906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buFont typeface="Arial" panose="020B0604020202020204" pitchFamily="34" charset="0"/>
              <a:buNone/>
            </a:pPr>
            <a:endParaRPr lang="en-GB" altLang="zh-CN" sz="2800" b="1">
              <a:latin typeface="Trebuchet MS" panose="020B0603020202020204" pitchFamily="34" charset="0"/>
            </a:endParaRPr>
          </a:p>
        </p:txBody>
      </p:sp>
      <p:pic>
        <p:nvPicPr>
          <p:cNvPr id="6152" name="Picture 1"/>
          <p:cNvPicPr>
            <a:picLocks noChangeAspect="1" noChangeArrowheads="1"/>
          </p:cNvPicPr>
          <p:nvPr/>
        </p:nvPicPr>
        <p:blipFill>
          <a:blip r:embed="rId3" cstate="print">
            <a:lum contrast="-10000"/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18294" r="17239"/>
          <a:stretch>
            <a:fillRect/>
          </a:stretch>
        </p:blipFill>
        <p:spPr bwMode="auto">
          <a:xfrm>
            <a:off x="5455220" y="1631074"/>
            <a:ext cx="3719118" cy="4777280"/>
          </a:xfrm>
          <a:prstGeom prst="rect">
            <a:avLst/>
          </a:prstGeom>
          <a:ln>
            <a:solidFill>
              <a:schemeClr val="accent1"/>
            </a:solidFill>
          </a:ln>
          <a:effectLst>
            <a:softEdge rad="112500"/>
          </a:effectLst>
        </p:spPr>
      </p:pic>
      <p:sp>
        <p:nvSpPr>
          <p:cNvPr id="19" name="Rectangle 18"/>
          <p:cNvSpPr/>
          <p:nvPr/>
        </p:nvSpPr>
        <p:spPr>
          <a:xfrm>
            <a:off x="-602" y="103456"/>
            <a:ext cx="9144000" cy="913037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ZA" sz="2800" b="1" dirty="0" smtClean="0">
                <a:latin typeface="Arial Rounded MT Bold" panose="020F0704030504030204" pitchFamily="34" charset="0"/>
              </a:rPr>
              <a:t>   </a:t>
            </a:r>
          </a:p>
          <a:p>
            <a:r>
              <a:rPr lang="en-US" sz="2800" b="1" dirty="0" smtClean="0">
                <a:solidFill>
                  <a:prstClr val="white"/>
                </a:solidFill>
                <a:latin typeface="Trebuchet MS" panose="020B0603020202020204" pitchFamily="34" charset="0"/>
              </a:rPr>
              <a:t> </a:t>
            </a:r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Strategically Located – Land Linked </a:t>
            </a:r>
          </a:p>
          <a:p>
            <a:pPr algn="r"/>
            <a:r>
              <a:rPr lang="en-US" sz="4000" b="1" dirty="0" smtClean="0">
                <a:solidFill>
                  <a:schemeClr val="bg1"/>
                </a:solidFill>
                <a:latin typeface="+mj-lt"/>
              </a:rPr>
              <a:t> </a:t>
            </a:r>
            <a:endParaRPr lang="en-ZA" sz="3200" dirty="0">
              <a:solidFill>
                <a:schemeClr val="bg1"/>
              </a:solidFill>
              <a:latin typeface="+mj-lt"/>
            </a:endParaRPr>
          </a:p>
        </p:txBody>
      </p:sp>
      <p:grpSp>
        <p:nvGrpSpPr>
          <p:cNvPr id="21" name="Group 4"/>
          <p:cNvGrpSpPr/>
          <p:nvPr/>
        </p:nvGrpSpPr>
        <p:grpSpPr bwMode="auto">
          <a:xfrm>
            <a:off x="1231028" y="1235395"/>
            <a:ext cx="4788158" cy="5692868"/>
            <a:chOff x="-455" y="922"/>
            <a:chExt cx="2862" cy="3926"/>
          </a:xfrm>
        </p:grpSpPr>
        <p:pic>
          <p:nvPicPr>
            <p:cNvPr id="23" name="Picture 5" descr="PPP_CGEN1_CLP_SignPost white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55" y="922"/>
              <a:ext cx="2603" cy="39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Text Box 6"/>
            <p:cNvSpPr txBox="1">
              <a:spLocks noChangeArrowheads="1"/>
            </p:cNvSpPr>
            <p:nvPr/>
          </p:nvSpPr>
          <p:spPr bwMode="auto">
            <a:xfrm rot="60000">
              <a:off x="172" y="979"/>
              <a:ext cx="1975" cy="735"/>
            </a:xfrm>
            <a:prstGeom prst="rect">
              <a:avLst/>
            </a:prstGeom>
            <a:noFill/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endParaRPr lang="en-US" alt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Nairobi – 2hrs 45mins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26" name="Text Box 7"/>
            <p:cNvSpPr txBox="1">
              <a:spLocks noChangeArrowheads="1"/>
            </p:cNvSpPr>
            <p:nvPr/>
          </p:nvSpPr>
          <p:spPr bwMode="auto">
            <a:xfrm rot="21540000">
              <a:off x="511" y="1677"/>
              <a:ext cx="148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latin typeface="Arial" panose="020B0604020202020204" pitchFamily="34" charset="0"/>
                </a:rPr>
                <a:t>Harare – 45mins</a:t>
              </a: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7" name="Text Box 8"/>
            <p:cNvSpPr txBox="1">
              <a:spLocks noChangeArrowheads="1"/>
            </p:cNvSpPr>
            <p:nvPr/>
          </p:nvSpPr>
          <p:spPr bwMode="auto">
            <a:xfrm>
              <a:off x="414" y="2969"/>
              <a:ext cx="1809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latin typeface="Arial" panose="020B0604020202020204" pitchFamily="34" charset="0"/>
                </a:rPr>
                <a:t>Dar-</a:t>
              </a:r>
              <a:r>
                <a:rPr lang="en-US" altLang="en-US" sz="1600" b="1" dirty="0" err="1" smtClean="0">
                  <a:latin typeface="Arial" panose="020B0604020202020204" pitchFamily="34" charset="0"/>
                </a:rPr>
                <a:t>es</a:t>
              </a:r>
              <a:r>
                <a:rPr lang="en-US" altLang="en-US" sz="1600" b="1" dirty="0" smtClean="0">
                  <a:latin typeface="Arial" panose="020B0604020202020204" pitchFamily="34" charset="0"/>
                </a:rPr>
                <a:t>-Salaam –2hrs  </a:t>
              </a: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8" name="Text Box 9"/>
            <p:cNvSpPr txBox="1">
              <a:spLocks noChangeArrowheads="1"/>
            </p:cNvSpPr>
            <p:nvPr/>
          </p:nvSpPr>
          <p:spPr bwMode="auto">
            <a:xfrm rot="120000">
              <a:off x="417" y="2143"/>
              <a:ext cx="1728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latin typeface="Arial" panose="020B0604020202020204" pitchFamily="34" charset="0"/>
                </a:rPr>
                <a:t>Johannesburg –2hrs</a:t>
              </a: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29" name="Text Box 10"/>
            <p:cNvSpPr txBox="1">
              <a:spLocks noChangeArrowheads="1"/>
            </p:cNvSpPr>
            <p:nvPr/>
          </p:nvSpPr>
          <p:spPr bwMode="auto">
            <a:xfrm>
              <a:off x="209" y="2537"/>
              <a:ext cx="1795" cy="2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latin typeface="Arial" panose="020B0604020202020204" pitchFamily="34" charset="0"/>
                </a:rPr>
                <a:t>Addis Ababa – 4hrs </a:t>
              </a: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  <p:sp>
          <p:nvSpPr>
            <p:cNvPr id="30" name="Text Box 11"/>
            <p:cNvSpPr txBox="1">
              <a:spLocks noChangeArrowheads="1"/>
            </p:cNvSpPr>
            <p:nvPr/>
          </p:nvSpPr>
          <p:spPr bwMode="auto">
            <a:xfrm>
              <a:off x="167" y="3367"/>
              <a:ext cx="2240" cy="48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0613" tIns="45304" rIns="90613" bIns="45304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cs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altLang="en-US" sz="1600" b="1" dirty="0" smtClean="0">
                  <a:latin typeface="Arial" panose="020B0604020202020204" pitchFamily="34" charset="0"/>
                </a:rPr>
                <a:t>Dubai – 6hrs 30mins</a:t>
              </a:r>
            </a:p>
            <a:p>
              <a:pPr algn="ctr" eaLnBrk="1" hangingPunct="1">
                <a:spcBef>
                  <a:spcPct val="50000"/>
                </a:spcBef>
              </a:pPr>
              <a:endParaRPr lang="en-US" altLang="en-US" sz="1600" b="1" dirty="0">
                <a:latin typeface="Arial" panose="020B0604020202020204" pitchFamily="34" charset="0"/>
              </a:endParaRPr>
            </a:p>
          </p:txBody>
        </p:sp>
      </p:grpSp>
      <p:sp>
        <p:nvSpPr>
          <p:cNvPr id="17" name="Rectangle 5"/>
          <p:cNvSpPr>
            <a:spLocks noChangeArrowheads="1"/>
          </p:cNvSpPr>
          <p:nvPr/>
        </p:nvSpPr>
        <p:spPr bwMode="gray">
          <a:xfrm>
            <a:off x="376677" y="1278724"/>
            <a:ext cx="1076325" cy="441057"/>
          </a:xfrm>
          <a:prstGeom prst="rect">
            <a:avLst/>
          </a:prstGeom>
          <a:solidFill>
            <a:schemeClr val="accent3">
              <a:lumMod val="75000"/>
              <a:alpha val="37000"/>
            </a:schemeClr>
          </a:solidFill>
          <a:ln w="19050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3296" tIns="46648" rIns="93296" bIns="46648" anchor="ctr"/>
          <a:lstStyle/>
          <a:p>
            <a:pPr algn="ctr" defTabSz="933450">
              <a:defRPr/>
            </a:pPr>
            <a:r>
              <a:rPr lang="en-GB" sz="1400" b="1" dirty="0">
                <a:latin typeface="Times New Roman" panose="02020603050405020304" pitchFamily="18" charset="0"/>
              </a:rPr>
              <a:t>By Road</a:t>
            </a:r>
          </a:p>
        </p:txBody>
      </p:sp>
      <p:pic>
        <p:nvPicPr>
          <p:cNvPr id="18" name="Picture 8" descr="Image result for road zambia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4317" y="1801986"/>
            <a:ext cx="1641047" cy="11417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20" name="Rectangle 5"/>
          <p:cNvSpPr>
            <a:spLocks noChangeArrowheads="1"/>
          </p:cNvSpPr>
          <p:nvPr/>
        </p:nvSpPr>
        <p:spPr bwMode="gray">
          <a:xfrm>
            <a:off x="376676" y="3115992"/>
            <a:ext cx="1076325" cy="384131"/>
          </a:xfrm>
          <a:prstGeom prst="rect">
            <a:avLst/>
          </a:prstGeom>
          <a:solidFill>
            <a:schemeClr val="accent3">
              <a:lumMod val="75000"/>
              <a:alpha val="36863"/>
            </a:schemeClr>
          </a:solidFill>
          <a:ln w="19050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3296" tIns="46648" rIns="93296" bIns="46648" anchor="ctr"/>
          <a:lstStyle/>
          <a:p>
            <a:pPr algn="ctr" defTabSz="933450">
              <a:defRPr/>
            </a:pPr>
            <a:r>
              <a:rPr lang="en-GB" sz="1400" b="1" dirty="0">
                <a:latin typeface="Times New Roman" panose="02020603050405020304" pitchFamily="18" charset="0"/>
              </a:rPr>
              <a:t>By  Air</a:t>
            </a:r>
          </a:p>
        </p:txBody>
      </p:sp>
      <p:pic>
        <p:nvPicPr>
          <p:cNvPr id="31" name="Picture 2" descr="http://gulfbusiness.motivate.netdna-cdn.com/wp-content/uploads/EMIRATES_A380_BCN-620x31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4317" y="3669346"/>
            <a:ext cx="1641047" cy="12371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  <a:reflection blurRad="12700" stA="38000" endPos="28000" dist="5000" dir="5400000" sy="-100000" algn="bl" rotWithShape="0"/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32" name="Rectangle 5"/>
          <p:cNvSpPr>
            <a:spLocks noChangeArrowheads="1"/>
          </p:cNvSpPr>
          <p:nvPr/>
        </p:nvSpPr>
        <p:spPr bwMode="gray">
          <a:xfrm>
            <a:off x="376676" y="5075752"/>
            <a:ext cx="1076325" cy="391553"/>
          </a:xfrm>
          <a:prstGeom prst="rect">
            <a:avLst/>
          </a:prstGeom>
          <a:solidFill>
            <a:schemeClr val="accent3">
              <a:lumMod val="75000"/>
              <a:alpha val="36863"/>
            </a:schemeClr>
          </a:solidFill>
          <a:ln w="19050">
            <a:noFill/>
            <a:miter lim="800000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none" lIns="93296" tIns="46648" rIns="93296" bIns="46648" anchor="ctr"/>
          <a:lstStyle/>
          <a:p>
            <a:pPr algn="ctr" defTabSz="933450">
              <a:defRPr/>
            </a:pPr>
            <a:r>
              <a:rPr lang="en-GB" sz="1400" b="1" dirty="0">
                <a:latin typeface="Times New Roman" panose="02020603050405020304" pitchFamily="18" charset="0"/>
              </a:rPr>
              <a:t>By Rail</a:t>
            </a:r>
          </a:p>
        </p:txBody>
      </p:sp>
      <p:pic>
        <p:nvPicPr>
          <p:cNvPr id="33" name="Picture 2" descr="D:\Investment Promotion Officer\Work station\Uncomplete missions\Zambian Investment and Tourism Forum Madrid Spain - Uncomplete\Zambia Golden Jubilee Train\m_DSCN004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317" y="5572430"/>
            <a:ext cx="1641047" cy="11841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pic>
        <p:nvPicPr>
          <p:cNvPr id="34" name="그림 102" descr="airport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3451" y="4019714"/>
            <a:ext cx="597361" cy="536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35" descr="PPP_CGEN1_CLP_SignPost white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27655" t="4953" b="83400"/>
          <a:stretch>
            <a:fillRect/>
          </a:stretch>
        </p:blipFill>
        <p:spPr bwMode="auto">
          <a:xfrm>
            <a:off x="2554980" y="5301565"/>
            <a:ext cx="3149600" cy="662305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Text Box 11"/>
          <p:cNvSpPr txBox="1">
            <a:spLocks noChangeArrowheads="1"/>
          </p:cNvSpPr>
          <p:nvPr/>
        </p:nvSpPr>
        <p:spPr bwMode="auto">
          <a:xfrm>
            <a:off x="2766272" y="5457141"/>
            <a:ext cx="2903632" cy="6997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613" tIns="45304" rIns="90613" bIns="453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1600" b="1" dirty="0" smtClean="0">
                <a:latin typeface="Arial" panose="020B0604020202020204" pitchFamily="34" charset="0"/>
              </a:rPr>
              <a:t> –  5 hrs </a:t>
            </a:r>
          </a:p>
          <a:p>
            <a:pPr algn="ctr" eaLnBrk="1" hangingPunct="1">
              <a:spcBef>
                <a:spcPct val="50000"/>
              </a:spcBef>
            </a:pPr>
            <a:endParaRPr lang="en-US" altLang="en-US" sz="1600" b="1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layton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42" y="3252103"/>
            <a:ext cx="1867345" cy="485714"/>
          </a:xfrm>
          <a:prstGeom prst="rect">
            <a:avLst/>
          </a:prstGeom>
        </p:spPr>
      </p:pic>
      <p:pic>
        <p:nvPicPr>
          <p:cNvPr id="5" name="Picture 4" descr="Lafarge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231256" y="2219318"/>
            <a:ext cx="2045280" cy="533400"/>
          </a:xfrm>
          <a:prstGeom prst="rect">
            <a:avLst/>
          </a:prstGeom>
        </p:spPr>
      </p:pic>
      <p:pic>
        <p:nvPicPr>
          <p:cNvPr id="6" name="Picture 5" descr="SABMILLER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5643" y="5012618"/>
            <a:ext cx="1397045" cy="752506"/>
          </a:xfrm>
          <a:prstGeom prst="rect">
            <a:avLst/>
          </a:prstGeom>
        </p:spPr>
      </p:pic>
      <p:pic>
        <p:nvPicPr>
          <p:cNvPr id="7" name="Picture 6" descr="abf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03024" y="4925910"/>
            <a:ext cx="2163954" cy="869985"/>
          </a:xfrm>
          <a:prstGeom prst="rect">
            <a:avLst/>
          </a:prstGeom>
        </p:spPr>
      </p:pic>
      <p:pic>
        <p:nvPicPr>
          <p:cNvPr id="8" name="Picture 7" descr="Illovo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83284" y="2345492"/>
            <a:ext cx="1834744" cy="999661"/>
          </a:xfrm>
          <a:prstGeom prst="rect">
            <a:avLst/>
          </a:prstGeom>
        </p:spPr>
      </p:pic>
      <p:pic>
        <p:nvPicPr>
          <p:cNvPr id="9" name="Picture 8" descr="Barloworld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35111" y="1965114"/>
            <a:ext cx="2209800" cy="391147"/>
          </a:xfrm>
          <a:prstGeom prst="rect">
            <a:avLst/>
          </a:prstGeom>
        </p:spPr>
      </p:pic>
      <p:pic>
        <p:nvPicPr>
          <p:cNvPr id="10" name="Picture 9" descr="AllianceOne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541454" y="2601878"/>
            <a:ext cx="1371600" cy="1035447"/>
          </a:xfrm>
          <a:prstGeom prst="rect">
            <a:avLst/>
          </a:prstGeom>
        </p:spPr>
      </p:pic>
      <p:pic>
        <p:nvPicPr>
          <p:cNvPr id="11" name="Picture 10" descr="parmalat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94295" y="886262"/>
            <a:ext cx="1698273" cy="1027079"/>
          </a:xfrm>
          <a:prstGeom prst="rect">
            <a:avLst/>
          </a:prstGeom>
        </p:spPr>
      </p:pic>
      <p:pic>
        <p:nvPicPr>
          <p:cNvPr id="12" name="Picture 11" descr="vedanta.png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7231776" y="3371582"/>
            <a:ext cx="1681278" cy="971429"/>
          </a:xfrm>
          <a:prstGeom prst="rect">
            <a:avLst/>
          </a:prstGeom>
        </p:spPr>
      </p:pic>
      <p:pic>
        <p:nvPicPr>
          <p:cNvPr id="13" name="Picture 12" descr="CNMC.png"/>
          <p:cNvPicPr>
            <a:picLocks noChangeAspect="1"/>
          </p:cNvPicPr>
          <p:nvPr/>
        </p:nvPicPr>
        <p:blipFill>
          <a:blip r:embed="rId12" cstate="print"/>
          <a:stretch>
            <a:fillRect/>
          </a:stretch>
        </p:blipFill>
        <p:spPr>
          <a:xfrm>
            <a:off x="6241176" y="4922026"/>
            <a:ext cx="990600" cy="838200"/>
          </a:xfrm>
          <a:prstGeom prst="rect">
            <a:avLst/>
          </a:prstGeom>
        </p:spPr>
      </p:pic>
      <p:pic>
        <p:nvPicPr>
          <p:cNvPr id="14" name="Picture 13" descr="Barrick.png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94295" y="2389891"/>
            <a:ext cx="1438537" cy="990600"/>
          </a:xfrm>
          <a:prstGeom prst="rect">
            <a:avLst/>
          </a:prstGeom>
        </p:spPr>
      </p:pic>
      <p:pic>
        <p:nvPicPr>
          <p:cNvPr id="15" name="Picture 14" descr="ZAMEFA.png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5678023" y="3602127"/>
            <a:ext cx="1819048" cy="1145308"/>
          </a:xfrm>
          <a:prstGeom prst="rect">
            <a:avLst/>
          </a:prstGeom>
        </p:spPr>
      </p:pic>
      <p:pic>
        <p:nvPicPr>
          <p:cNvPr id="17" name="Picture 16" descr="Hitachi.jp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1499612" y="5047488"/>
            <a:ext cx="1700788" cy="664464"/>
          </a:xfrm>
          <a:prstGeom prst="rect">
            <a:avLst/>
          </a:prstGeom>
        </p:spPr>
      </p:pic>
      <p:pic>
        <p:nvPicPr>
          <p:cNvPr id="19" name="Picture 6" descr="http://upload.wikimedia.org/wikipedia/en/thumb/c/ce/First_Quantum_Minerals_logo.svg/630px-First_Quantum_Minerals_logo.svg.png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949787" y="2755837"/>
            <a:ext cx="1591667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18" descr="http://www.trafigura.com/images/pumalogo_v_Variation_2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174599" y="4426946"/>
            <a:ext cx="1800225" cy="371475"/>
          </a:xfrm>
          <a:prstGeom prst="rect">
            <a:avLst/>
          </a:prstGeom>
          <a:noFill/>
        </p:spPr>
      </p:pic>
      <p:pic>
        <p:nvPicPr>
          <p:cNvPr id="21" name="Picture 14" descr="http://bp1.blogger.com/_VfdGlmUwjFQ/SEU4haBB14I/AAAAAAAAB-A/y6rLTIOH9fU/s200/zambeef.gif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358255" y="1113152"/>
            <a:ext cx="1428319" cy="8802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22" descr="Vale.png"/>
          <p:cNvPicPr>
            <a:picLocks noChangeAspect="1"/>
          </p:cNvPicPr>
          <p:nvPr/>
        </p:nvPicPr>
        <p:blipFill>
          <a:blip r:embed="rId19" cstate="print"/>
          <a:stretch>
            <a:fillRect/>
          </a:stretch>
        </p:blipFill>
        <p:spPr>
          <a:xfrm>
            <a:off x="94295" y="1876600"/>
            <a:ext cx="1475110" cy="725279"/>
          </a:xfrm>
          <a:prstGeom prst="rect">
            <a:avLst/>
          </a:prstGeom>
        </p:spPr>
      </p:pic>
      <p:pic>
        <p:nvPicPr>
          <p:cNvPr id="24" name="Picture 22" descr="http://t2.gstatic.com/images?q=tbn:ANd9GcSwkXRy-Xhajb1TlHNE8k-H5KsmkWJ8_IO-edl9yO0qn-Rbx8QReQ"/>
          <p:cNvPicPr>
            <a:picLocks noChangeAspect="1" noChangeArrowheads="1"/>
          </p:cNvPicPr>
          <p:nvPr/>
        </p:nvPicPr>
        <p:blipFill>
          <a:blip r:embed="rId20" cstate="print"/>
          <a:srcRect/>
          <a:stretch>
            <a:fillRect/>
          </a:stretch>
        </p:blipFill>
        <p:spPr bwMode="auto">
          <a:xfrm>
            <a:off x="2110635" y="970320"/>
            <a:ext cx="1935675" cy="914400"/>
          </a:xfrm>
          <a:prstGeom prst="rect">
            <a:avLst/>
          </a:prstGeom>
          <a:noFill/>
        </p:spPr>
      </p:pic>
      <p:sp>
        <p:nvSpPr>
          <p:cNvPr id="25" name="Rectangle 24"/>
          <p:cNvSpPr/>
          <p:nvPr/>
        </p:nvSpPr>
        <p:spPr>
          <a:xfrm>
            <a:off x="0" y="-965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smtClean="0">
                <a:solidFill>
                  <a:schemeClr val="bg1"/>
                </a:solidFill>
                <a:latin typeface="Arial Rounded MT Bold" panose="020F0704030504030204" pitchFamily="34" charset="0"/>
              </a:rPr>
              <a:t>    Successful Investors in Zambia</a:t>
            </a:r>
            <a:endParaRPr lang="en-US" sz="3200" b="1" dirty="0">
              <a:solidFill>
                <a:schemeClr val="bg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5943600"/>
            <a:ext cx="9144000" cy="914400"/>
          </a:xfrm>
          <a:prstGeom prst="rect">
            <a:avLst/>
          </a:prstGeom>
          <a:solidFill>
            <a:schemeClr val="tx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2400" b="1" dirty="0">
              <a:solidFill>
                <a:schemeClr val="bg1"/>
              </a:solidFill>
              <a:latin typeface="Trebuchet MS" panose="020B0603020202020204" pitchFamily="34" charset="0"/>
            </a:endParaRPr>
          </a:p>
        </p:txBody>
      </p:sp>
      <p:pic>
        <p:nvPicPr>
          <p:cNvPr id="1032" name="Picture 8" descr="http://www.tanzaniainvest.com/images/stories/TZ_Economy/Dangote-Cement.jp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6991" y="990436"/>
            <a:ext cx="1444980" cy="9785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Logo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6261" y="4798421"/>
            <a:ext cx="1431338" cy="79057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23" cstate="print"/>
          <a:stretch>
            <a:fillRect/>
          </a:stretch>
        </p:blipFill>
        <p:spPr>
          <a:xfrm>
            <a:off x="2146151" y="4220224"/>
            <a:ext cx="1718058" cy="67955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 cstate="print"/>
          <a:stretch>
            <a:fillRect/>
          </a:stretch>
        </p:blipFill>
        <p:spPr>
          <a:xfrm>
            <a:off x="3870690" y="3623978"/>
            <a:ext cx="1774567" cy="1001886"/>
          </a:xfrm>
          <a:prstGeom prst="rect">
            <a:avLst/>
          </a:prstGeom>
        </p:spPr>
      </p:pic>
      <p:sp>
        <p:nvSpPr>
          <p:cNvPr id="2" name="AutoShape 2" descr="Image result for amatheon ag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5" cstate="print"/>
          <a:stretch>
            <a:fillRect/>
          </a:stretch>
        </p:blipFill>
        <p:spPr>
          <a:xfrm>
            <a:off x="5678023" y="904750"/>
            <a:ext cx="1633960" cy="1311449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26" cstate="print"/>
          <a:stretch>
            <a:fillRect/>
          </a:stretch>
        </p:blipFill>
        <p:spPr>
          <a:xfrm>
            <a:off x="3819926" y="2743654"/>
            <a:ext cx="2078764" cy="838393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27" cstate="print"/>
          <a:stretch>
            <a:fillRect/>
          </a:stretch>
        </p:blipFill>
        <p:spPr>
          <a:xfrm>
            <a:off x="7098973" y="4220224"/>
            <a:ext cx="2027093" cy="706989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28" cstate="print"/>
          <a:stretch>
            <a:fillRect/>
          </a:stretch>
        </p:blipFill>
        <p:spPr>
          <a:xfrm>
            <a:off x="7369983" y="2166358"/>
            <a:ext cx="1485071" cy="512499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9" cstate="print"/>
          <a:stretch>
            <a:fillRect/>
          </a:stretch>
        </p:blipFill>
        <p:spPr>
          <a:xfrm>
            <a:off x="94295" y="3726623"/>
            <a:ext cx="1838844" cy="558987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0" cstate="print"/>
          <a:stretch>
            <a:fillRect/>
          </a:stretch>
        </p:blipFill>
        <p:spPr>
          <a:xfrm>
            <a:off x="3831908" y="1982224"/>
            <a:ext cx="1362775" cy="717584"/>
          </a:xfrm>
          <a:prstGeom prst="rect">
            <a:avLst/>
          </a:prstGeom>
        </p:spPr>
      </p:pic>
      <p:pic>
        <p:nvPicPr>
          <p:cNvPr id="1024" name="Picture 1023"/>
          <p:cNvPicPr>
            <a:picLocks noChangeAspect="1"/>
          </p:cNvPicPr>
          <p:nvPr/>
        </p:nvPicPr>
        <p:blipFill>
          <a:blip r:embed="rId31" cstate="print"/>
          <a:stretch>
            <a:fillRect/>
          </a:stretch>
        </p:blipFill>
        <p:spPr>
          <a:xfrm>
            <a:off x="2028545" y="3294138"/>
            <a:ext cx="1740284" cy="952500"/>
          </a:xfrm>
          <a:prstGeom prst="rect">
            <a:avLst/>
          </a:prstGeom>
        </p:spPr>
      </p:pic>
      <p:pic>
        <p:nvPicPr>
          <p:cNvPr id="1025" name="Picture 1024"/>
          <p:cNvPicPr>
            <a:picLocks noChangeAspect="1"/>
          </p:cNvPicPr>
          <p:nvPr/>
        </p:nvPicPr>
        <p:blipFill>
          <a:blip r:embed="rId32" cstate="print"/>
          <a:stretch>
            <a:fillRect/>
          </a:stretch>
        </p:blipFill>
        <p:spPr>
          <a:xfrm>
            <a:off x="3257324" y="4857511"/>
            <a:ext cx="1654353" cy="9683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5"/>
          <p:cNvPicPr>
            <a:picLocks noChangeAspect="1" noChangeArrowheads="1"/>
          </p:cNvPicPr>
          <p:nvPr/>
        </p:nvPicPr>
        <p:blipFill>
          <a:blip r:embed="rId2" cstate="print">
            <a:lum contrast="4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Rectangle 9"/>
          <p:cNvSpPr>
            <a:spLocks noChangeArrowheads="1"/>
          </p:cNvSpPr>
          <p:nvPr/>
        </p:nvSpPr>
        <p:spPr bwMode="auto">
          <a:xfrm>
            <a:off x="0" y="160338"/>
            <a:ext cx="9144000" cy="6740307"/>
          </a:xfrm>
          <a:prstGeom prst="rect">
            <a:avLst/>
          </a:prstGeom>
          <a:solidFill>
            <a:schemeClr val="bg1">
              <a:alpha val="90195"/>
            </a:schemeClr>
          </a:solidFill>
          <a:ln>
            <a:noFill/>
          </a:ln>
        </p:spPr>
        <p:txBody>
          <a:bodyPr wrap="square">
            <a:spAutoFit/>
          </a:bodyPr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en-US" sz="1800" b="1" dirty="0">
              <a:latin typeface="Arial" panose="020B0604020202020204" pitchFamily="34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234315" y="1371600"/>
            <a:ext cx="8909685" cy="3508653"/>
          </a:xfrm>
          <a:prstGeom prst="rect">
            <a:avLst/>
          </a:prstGeom>
          <a:solidFill>
            <a:schemeClr val="bg1">
              <a:alpha val="6000"/>
            </a:schemeClr>
          </a:solidFill>
          <a:ln w="9525">
            <a:noFill/>
            <a:miter lim="800000"/>
          </a:ln>
          <a:effectLst>
            <a:glow rad="1397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 smtClean="0">
                <a:solidFill>
                  <a:srgbClr val="071215"/>
                </a:solidFill>
                <a:cs typeface="Arial" panose="020B0604020202020204" pitchFamily="34" charset="0"/>
              </a:rPr>
              <a:t>Contact </a:t>
            </a: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us for further </a:t>
            </a:r>
            <a:r>
              <a:rPr lang="en-US" b="1" dirty="0" smtClean="0">
                <a:solidFill>
                  <a:srgbClr val="071215"/>
                </a:solidFill>
                <a:cs typeface="Arial" panose="020B0604020202020204" pitchFamily="34" charset="0"/>
              </a:rPr>
              <a:t>Information: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 smtClean="0">
                <a:solidFill>
                  <a:srgbClr val="071215"/>
                </a:solidFill>
                <a:cs typeface="Arial" panose="020B0604020202020204" pitchFamily="34" charset="0"/>
              </a:rPr>
              <a:t>The Director </a:t>
            </a: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General 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Zambia Development Agency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Privatisation House, Nasser RD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P.O. Box 30819, 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LUSAKA, ZAMBIA.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endParaRPr lang="en-US" b="1" dirty="0">
              <a:solidFill>
                <a:srgbClr val="071215"/>
              </a:solidFill>
              <a:cs typeface="Arial" panose="020B0604020202020204" pitchFamily="34" charset="0"/>
            </a:endParaRP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Tel: 	+260 211 220177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r>
              <a:rPr lang="en-US" b="1" dirty="0">
                <a:solidFill>
                  <a:srgbClr val="071215"/>
                </a:solidFill>
                <a:cs typeface="Arial" panose="020B0604020202020204" pitchFamily="34" charset="0"/>
              </a:rPr>
              <a:t>Fax: 	+260 211 225270</a:t>
            </a: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endParaRPr lang="en-US" sz="2000" b="1" dirty="0">
              <a:solidFill>
                <a:srgbClr val="071215"/>
              </a:solidFill>
              <a:cs typeface="Arial" panose="020B0604020202020204" pitchFamily="34" charset="0"/>
            </a:endParaRP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endParaRPr lang="en-US" sz="2000" b="1" dirty="0">
              <a:solidFill>
                <a:srgbClr val="071215"/>
              </a:solidFill>
              <a:cs typeface="Arial" panose="020B0604020202020204" pitchFamily="34" charset="0"/>
            </a:endParaRPr>
          </a:p>
          <a:p>
            <a:pPr marL="365125" indent="-282575" algn="ctr">
              <a:buFont typeface="Wingdings 2" panose="05020102010507070707" pitchFamily="18" charset="2"/>
              <a:buNone/>
              <a:defRPr/>
            </a:pPr>
            <a:endParaRPr lang="en-US" sz="2000" b="1" dirty="0">
              <a:solidFill>
                <a:srgbClr val="071215"/>
              </a:solidFill>
              <a:cs typeface="Arial" panose="020B0604020202020204" pitchFamily="34" charset="0"/>
            </a:endParaRPr>
          </a:p>
        </p:txBody>
      </p:sp>
      <p:sp>
        <p:nvSpPr>
          <p:cNvPr id="33802" name="Rectangle 6"/>
          <p:cNvSpPr>
            <a:spLocks noChangeArrowheads="1"/>
          </p:cNvSpPr>
          <p:nvPr/>
        </p:nvSpPr>
        <p:spPr bwMode="auto">
          <a:xfrm>
            <a:off x="2540952" y="4302105"/>
            <a:ext cx="4194163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365125" indent="-282575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 b="1" dirty="0">
                <a:latin typeface="+mn-lt"/>
              </a:rPr>
              <a:t>        Website: </a:t>
            </a:r>
            <a:r>
              <a:rPr lang="en-US" altLang="en-US" sz="1800" b="1" dirty="0">
                <a:solidFill>
                  <a:srgbClr val="C00000"/>
                </a:solidFill>
                <a:latin typeface="+mn-lt"/>
                <a:hlinkClick r:id="rId3"/>
              </a:rPr>
              <a:t>www.zda.org.zm</a:t>
            </a:r>
            <a:endParaRPr lang="en-US" altLang="en-US" sz="1800" b="1" dirty="0">
              <a:solidFill>
                <a:srgbClr val="C00000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r>
              <a:rPr lang="en-US" altLang="en-US" sz="1800" b="1" dirty="0">
                <a:solidFill>
                  <a:srgbClr val="C00000"/>
                </a:solidFill>
                <a:latin typeface="+mn-lt"/>
              </a:rPr>
              <a:t>         </a:t>
            </a:r>
            <a:r>
              <a:rPr lang="en-US" altLang="en-US" sz="1800" b="1" dirty="0">
                <a:latin typeface="+mn-lt"/>
              </a:rPr>
              <a:t>Email:</a:t>
            </a:r>
            <a:r>
              <a:rPr lang="en-US" altLang="en-US" sz="1800" b="1" dirty="0">
                <a:solidFill>
                  <a:srgbClr val="C00000"/>
                </a:solidFill>
                <a:latin typeface="+mn-lt"/>
              </a:rPr>
              <a:t>     </a:t>
            </a:r>
            <a:r>
              <a:rPr lang="en-US" altLang="en-US" sz="1800" b="1" dirty="0">
                <a:solidFill>
                  <a:srgbClr val="C00000"/>
                </a:solidFill>
                <a:latin typeface="+mn-lt"/>
                <a:hlinkClick r:id="rId4"/>
              </a:rPr>
              <a:t>info@zda.org.zm</a:t>
            </a:r>
            <a:r>
              <a:rPr lang="en-US" altLang="en-US" sz="1800" b="1" dirty="0">
                <a:solidFill>
                  <a:srgbClr val="C00000"/>
                </a:solidFill>
                <a:latin typeface="+mn-lt"/>
              </a:rPr>
              <a:t> </a:t>
            </a:r>
          </a:p>
          <a:p>
            <a:pPr algn="ctr" eaLnBrk="1" hangingPunct="1">
              <a:spcBef>
                <a:spcPct val="0"/>
              </a:spcBef>
              <a:buFont typeface="Wingdings 2" panose="05020102010507070707" pitchFamily="18" charset="2"/>
              <a:buNone/>
            </a:pPr>
            <a:endParaRPr lang="en-US" altLang="en-US" sz="2000" b="1" dirty="0">
              <a:solidFill>
                <a:srgbClr val="C00000"/>
              </a:solidFill>
              <a:latin typeface="+mn-lt"/>
            </a:endParaRPr>
          </a:p>
        </p:txBody>
      </p:sp>
      <p:pic>
        <p:nvPicPr>
          <p:cNvPr id="33803" name="Picture 6" descr="Zambia Development Agency - Facilitating economic growth and development">
            <a:hlinkClick r:id="rId3"/>
          </p:cNvPr>
          <p:cNvPicPr>
            <a:picLocks noChangeAspect="1" noChangeArrowheads="1"/>
          </p:cNvPicPr>
          <p:nvPr/>
        </p:nvPicPr>
        <p:blipFill>
          <a:blip r:embed="rId5" cstate="print">
            <a:lum bright="4000" contrast="-2000"/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5570"/>
            <a:ext cx="2393315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17046" y="6524767"/>
            <a:ext cx="3030954" cy="3070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 smtClean="0"/>
              <a:t>Export Development</a:t>
            </a:r>
            <a:endParaRPr lang="en-US" sz="1600" b="1" dirty="0"/>
          </a:p>
        </p:txBody>
      </p:sp>
      <p:sp>
        <p:nvSpPr>
          <p:cNvPr id="3" name="AutoShape 2" descr="Image result for zambian export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046" y="5134137"/>
            <a:ext cx="3030954" cy="13384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462243" y="5176838"/>
            <a:ext cx="2590800" cy="165149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03907" y="5176838"/>
            <a:ext cx="3102428" cy="162242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3375650" y="6534971"/>
            <a:ext cx="2524766" cy="2771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Investment facilitation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2393315" y="292735"/>
            <a:ext cx="4175125" cy="521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                    </a:t>
            </a:r>
            <a:r>
              <a:rPr lang="en-US" sz="2800" b="1"/>
              <a:t>THANK YOU!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323774" y="980728"/>
            <a:ext cx="2820226" cy="587727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ZA"/>
          </a:p>
        </p:txBody>
      </p:sp>
      <p:pic>
        <p:nvPicPr>
          <p:cNvPr id="3081" name="Picture 10" descr="SADC REEP - South African Development Community Countries"/>
          <p:cNvPicPr>
            <a:picLocks noChangeAspect="1" noChangeArrowheads="1"/>
          </p:cNvPicPr>
          <p:nvPr/>
        </p:nvPicPr>
        <p:blipFill>
          <a:blip r:embed="rId2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89215" y="1239627"/>
            <a:ext cx="2272985" cy="170637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  <a:headEnd/>
            <a:tailEnd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82" name="Picture 12" descr="http://upload.wikimedia.org/wikipedia/commons/a/a1/Africa-countries-COMESA.png"/>
          <p:cNvPicPr>
            <a:picLocks noChangeAspect="1" noChangeArrowheads="1"/>
          </p:cNvPicPr>
          <p:nvPr/>
        </p:nvPicPr>
        <p:blipFill>
          <a:blip r:embed="rId3" cstate="print">
            <a:lum bright="-10000" contrast="-10000"/>
          </a:blip>
          <a:srcRect/>
          <a:stretch>
            <a:fillRect/>
          </a:stretch>
        </p:blipFill>
        <p:spPr bwMode="auto">
          <a:xfrm>
            <a:off x="56760" y="4831344"/>
            <a:ext cx="2299220" cy="189289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Oval 131"/>
          <p:cNvSpPr>
            <a:spLocks noChangeArrowheads="1"/>
          </p:cNvSpPr>
          <p:nvPr/>
        </p:nvSpPr>
        <p:spPr bwMode="auto">
          <a:xfrm>
            <a:off x="1256661" y="2389727"/>
            <a:ext cx="92075" cy="92075"/>
          </a:xfrm>
          <a:prstGeom prst="ellipse">
            <a:avLst/>
          </a:prstGeom>
          <a:solidFill>
            <a:schemeClr val="bg1"/>
          </a:solidFill>
          <a:ln w="9525">
            <a:solidFill>
              <a:srgbClr val="7F7F7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>
              <a:solidFill>
                <a:schemeClr val="bg1"/>
              </a:solidFill>
            </a:endParaRPr>
          </a:p>
        </p:txBody>
      </p:sp>
      <p:sp>
        <p:nvSpPr>
          <p:cNvPr id="14" name="Oval 133"/>
          <p:cNvSpPr>
            <a:spLocks noChangeArrowheads="1"/>
          </p:cNvSpPr>
          <p:nvPr/>
        </p:nvSpPr>
        <p:spPr bwMode="auto">
          <a:xfrm>
            <a:off x="1348736" y="6064968"/>
            <a:ext cx="92075" cy="92075"/>
          </a:xfrm>
          <a:prstGeom prst="ellipse">
            <a:avLst/>
          </a:prstGeom>
          <a:solidFill>
            <a:srgbClr val="C00000"/>
          </a:solidFill>
          <a:ln w="9525">
            <a:solidFill>
              <a:srgbClr val="7F7F7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/>
          </a:p>
        </p:txBody>
      </p:sp>
      <p:sp>
        <p:nvSpPr>
          <p:cNvPr id="17" name="Rectangle 16"/>
          <p:cNvSpPr/>
          <p:nvPr/>
        </p:nvSpPr>
        <p:spPr>
          <a:xfrm>
            <a:off x="-2856" y="166577"/>
            <a:ext cx="9144000" cy="989526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rPr>
              <a:t>Gateway to Three </a:t>
            </a:r>
            <a:r>
              <a:rPr lang="en-US" sz="2400" b="1" dirty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rPr>
              <a:t>Regional </a:t>
            </a:r>
            <a:r>
              <a:rPr lang="en-US" sz="2400" b="1" dirty="0" smtClean="0">
                <a:solidFill>
                  <a:schemeClr val="bg1">
                    <a:lumMod val="85000"/>
                  </a:schemeClr>
                </a:solidFill>
                <a:latin typeface="Arial Rounded MT Bold" panose="020F0704030504030204" pitchFamily="34" charset="0"/>
              </a:rPr>
              <a:t>Markets: SADC, COMESA &amp; EAC</a:t>
            </a:r>
          </a:p>
          <a:p>
            <a:pPr algn="r"/>
            <a:r>
              <a:rPr lang="en-US" sz="2400" dirty="0">
                <a:solidFill>
                  <a:schemeClr val="bg1"/>
                </a:solidFill>
                <a:latin typeface="Arial Rounded MT Bold" panose="020F0704030504030204" pitchFamily="34" charset="0"/>
              </a:rPr>
              <a:t>Untapped growing regional market</a:t>
            </a:r>
            <a:endParaRPr lang="en-ZA" sz="2400" b="1" dirty="0">
              <a:solidFill>
                <a:schemeClr val="bg1">
                  <a:lumMod val="85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21" name="Group 20"/>
          <p:cNvGrpSpPr/>
          <p:nvPr/>
        </p:nvGrpSpPr>
        <p:grpSpPr>
          <a:xfrm rot="21325097">
            <a:off x="6394561" y="2035151"/>
            <a:ext cx="2718263" cy="3625755"/>
            <a:chOff x="3222955" y="3708654"/>
            <a:chExt cx="2581518" cy="2600281"/>
          </a:xfrm>
        </p:grpSpPr>
        <p:sp>
          <p:nvSpPr>
            <p:cNvPr id="22" name="Folded Corner 21"/>
            <p:cNvSpPr/>
            <p:nvPr/>
          </p:nvSpPr>
          <p:spPr>
            <a:xfrm>
              <a:off x="3222955" y="3708654"/>
              <a:ext cx="2581518" cy="2539746"/>
            </a:xfrm>
            <a:prstGeom prst="foldedCorner">
              <a:avLst>
                <a:gd name="adj" fmla="val 31548"/>
              </a:avLst>
            </a:prstGeom>
            <a:solidFill>
              <a:srgbClr val="FFF7B2"/>
            </a:soli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 dirty="0" smtClean="0">
                <a:solidFill>
                  <a:schemeClr val="accent2">
                    <a:lumMod val="50000"/>
                  </a:schemeClr>
                </a:solidFill>
              </a:endParaRPr>
            </a:p>
            <a:p>
              <a:pPr algn="ctr"/>
              <a:endParaRPr lang="en-US" sz="1600" b="1" dirty="0" smtClean="0">
                <a:solidFill>
                  <a:schemeClr val="accent2">
                    <a:lumMod val="50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/>
              <a:endPara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/>
              <a:endParaRPr lang="en-US" sz="1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empus Sans ITC" panose="04020404030D07020202" pitchFamily="82" charset="0"/>
              </a:endParaRPr>
            </a:p>
            <a:p>
              <a:pPr algn="ctr"/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empus Sans ITC" panose="04020404030D07020202" pitchFamily="82" charset="0"/>
                </a:rPr>
                <a:t>Other </a:t>
              </a:r>
              <a:r>
                <a:rPr lang="en-US" sz="14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empus Sans ITC" panose="04020404030D07020202" pitchFamily="82" charset="0"/>
                </a:rPr>
                <a:t>Market</a:t>
              </a:r>
              <a:r>
                <a:rPr lang="en-US" sz="16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Tempus Sans ITC" panose="04020404030D07020202" pitchFamily="82" charset="0"/>
                </a:rPr>
                <a:t> Opportunities include;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mpus Sans ITC" panose="04020404030D07020202" pitchFamily="82" charset="0"/>
                </a:rPr>
                <a:t>EU through EBA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mpus Sans ITC" panose="04020404030D07020202" pitchFamily="82" charset="0"/>
                </a:rPr>
                <a:t>USA through AGOA initiative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sz="1600" b="1" dirty="0" smtClean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empus Sans ITC" panose="04020404030D07020202" pitchFamily="82" charset="0"/>
                </a:rPr>
                <a:t>Canadian, Chinese &amp; Japanese Market Access Initiatives</a:t>
              </a:r>
              <a:endPara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empus Sans ITC" panose="04020404030D07020202" pitchFamily="82" charset="0"/>
              </a:endParaRPr>
            </a:p>
          </p:txBody>
        </p:sp>
        <p:sp>
          <p:nvSpPr>
            <p:cNvPr id="23" name="Isosceles Triangle 22"/>
            <p:cNvSpPr/>
            <p:nvPr/>
          </p:nvSpPr>
          <p:spPr>
            <a:xfrm rot="18864999">
              <a:off x="4754079" y="5592491"/>
              <a:ext cx="1101083" cy="331805"/>
            </a:xfrm>
            <a:prstGeom prst="triangle">
              <a:avLst>
                <a:gd name="adj" fmla="val 50488"/>
              </a:avLst>
            </a:prstGeom>
            <a:gradFill flip="none" rotWithShape="1">
              <a:gsLst>
                <a:gs pos="99000">
                  <a:schemeClr val="accent4">
                    <a:alpha val="42000"/>
                    <a:lumMod val="97000"/>
                  </a:schemeClr>
                </a:gs>
                <a:gs pos="84000">
                  <a:srgbClr val="D6BD59">
                    <a:alpha val="83000"/>
                  </a:srgbClr>
                </a:gs>
                <a:gs pos="32000">
                  <a:srgbClr val="FFF7B2">
                    <a:lumMod val="100000"/>
                  </a:srgbClr>
                </a:gs>
              </a:gsLst>
              <a:lin ang="5400000" scaled="1"/>
              <a:tileRect/>
            </a:gradFill>
            <a:ln>
              <a:noFill/>
            </a:ln>
            <a:effectLst>
              <a:outerShdw blurRad="50800" dist="38100" dir="10800000" algn="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2796898" y="2337821"/>
            <a:ext cx="3092178" cy="984885"/>
          </a:xfrm>
          <a:prstGeom prst="rect">
            <a:avLst/>
          </a:prstGeom>
          <a:solidFill>
            <a:srgbClr val="006600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chilly" dir="t">
              <a:rot lat="0" lon="0" rev="18480000"/>
            </a:lightRig>
          </a:scene3d>
          <a:sp3d prstMaterial="clear">
            <a:bevelT h="63500"/>
          </a:sp3d>
        </p:spPr>
        <p:txBody>
          <a:bodyPr wrap="square" rtlCol="0">
            <a:spAutoFit/>
          </a:bodyPr>
          <a:lstStyle/>
          <a:p>
            <a:pPr algn="ctr"/>
            <a:r>
              <a:rPr lang="en-ZA" sz="2000" b="1" dirty="0" smtClean="0">
                <a:solidFill>
                  <a:srgbClr val="55DB6B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EAC – 2013</a:t>
            </a:r>
            <a:endParaRPr lang="en-ZA" sz="2000" b="1" dirty="0">
              <a:solidFill>
                <a:srgbClr val="55DB6B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ZA" sz="1900" b="1" dirty="0" smtClean="0"/>
              <a:t>     Approx. 153.12 </a:t>
            </a:r>
            <a:r>
              <a:rPr lang="en-ZA" sz="1900" b="1" dirty="0"/>
              <a:t>Million </a:t>
            </a:r>
            <a:endParaRPr lang="en-ZA" sz="1900" b="1" dirty="0" smtClean="0"/>
          </a:p>
          <a:p>
            <a:r>
              <a:rPr lang="en-ZA" sz="1900" b="1" dirty="0" smtClean="0"/>
              <a:t>         GDP </a:t>
            </a:r>
            <a:r>
              <a:rPr lang="en-ZA" sz="1900" b="1" dirty="0"/>
              <a:t>$108.98 </a:t>
            </a:r>
            <a:r>
              <a:rPr lang="en-ZA" sz="1900" b="1" dirty="0" smtClean="0"/>
              <a:t>Billion</a:t>
            </a:r>
            <a:endParaRPr lang="en-ZA" sz="1900" b="1" dirty="0"/>
          </a:p>
        </p:txBody>
      </p:sp>
      <p:pic>
        <p:nvPicPr>
          <p:cNvPr id="46" name="Picture 45" descr="1209672752793252631randoogle_Thumb-tack.svg.hi.png"/>
          <p:cNvPicPr>
            <a:picLocks noChangeAspect="1"/>
          </p:cNvPicPr>
          <p:nvPr/>
        </p:nvPicPr>
        <p:blipFill>
          <a:blip r:embed="rId4" cstate="email"/>
          <a:stretch>
            <a:fillRect/>
          </a:stretch>
        </p:blipFill>
        <p:spPr>
          <a:xfrm>
            <a:off x="7325213" y="2070302"/>
            <a:ext cx="700306" cy="5334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80" y="3097630"/>
            <a:ext cx="2299220" cy="165242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4" name="Oval 131"/>
          <p:cNvSpPr>
            <a:spLocks noChangeArrowheads="1"/>
          </p:cNvSpPr>
          <p:nvPr/>
        </p:nvSpPr>
        <p:spPr bwMode="auto">
          <a:xfrm>
            <a:off x="1406598" y="4168495"/>
            <a:ext cx="92075" cy="92075"/>
          </a:xfrm>
          <a:prstGeom prst="ellipse">
            <a:avLst/>
          </a:prstGeom>
          <a:solidFill>
            <a:srgbClr val="C00000"/>
          </a:solidFill>
          <a:ln w="9525">
            <a:solidFill>
              <a:srgbClr val="7F7F7F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none" anchor="ctr"/>
          <a:lstStyle/>
          <a:p>
            <a:endParaRPr lang="en-US" noProof="1">
              <a:solidFill>
                <a:schemeClr val="bg1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50421" y="3415334"/>
            <a:ext cx="3109229" cy="11156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2782276" y="1239627"/>
            <a:ext cx="3121423" cy="1097375"/>
          </a:xfrm>
          <a:prstGeom prst="rect">
            <a:avLst/>
          </a:prstGeom>
        </p:spPr>
      </p:pic>
      <p:sp>
        <p:nvSpPr>
          <p:cNvPr id="9" name="Text Box 8"/>
          <p:cNvSpPr txBox="1"/>
          <p:nvPr/>
        </p:nvSpPr>
        <p:spPr>
          <a:xfrm>
            <a:off x="2425664" y="4530999"/>
            <a:ext cx="394690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Zambia </a:t>
            </a:r>
            <a:r>
              <a:rPr lang="en-US" sz="1600" b="1" dirty="0" smtClean="0">
                <a:solidFill>
                  <a:srgbClr val="FF0000"/>
                </a:solidFill>
              </a:rPr>
              <a:t>become </a:t>
            </a:r>
            <a:r>
              <a:rPr lang="en-US" sz="1600" b="1" dirty="0">
                <a:solidFill>
                  <a:srgbClr val="FF0000"/>
                </a:solidFill>
              </a:rPr>
              <a:t>the 17th country to sign the COMESA-EAC-SADC Tripartite Free Trade Area Agreement (TFTA) on </a:t>
            </a:r>
            <a:r>
              <a:rPr lang="en-US" sz="1600" b="1" dirty="0" smtClean="0">
                <a:solidFill>
                  <a:srgbClr val="FF0000"/>
                </a:solidFill>
              </a:rPr>
              <a:t>17 </a:t>
            </a:r>
            <a:r>
              <a:rPr lang="en-US" sz="1600" b="1" dirty="0">
                <a:solidFill>
                  <a:srgbClr val="FF0000"/>
                </a:solidFill>
              </a:rPr>
              <a:t>June 2016 in </a:t>
            </a:r>
            <a:r>
              <a:rPr lang="en-US" sz="1600" b="1" dirty="0" smtClean="0">
                <a:solidFill>
                  <a:srgbClr val="FF0000"/>
                </a:solidFill>
              </a:rPr>
              <a:t>Lusaka, Zambia.</a:t>
            </a:r>
          </a:p>
          <a:p>
            <a:endParaRPr lang="en-US" sz="1600" b="1" dirty="0">
              <a:solidFill>
                <a:srgbClr val="FF0000"/>
              </a:solidFill>
            </a:endParaRPr>
          </a:p>
          <a:p>
            <a:r>
              <a:rPr lang="en-US" sz="1600" b="1" dirty="0" smtClean="0">
                <a:solidFill>
                  <a:srgbClr val="FF0000"/>
                </a:solidFill>
              </a:rPr>
              <a:t>TFTA is an integrated </a:t>
            </a:r>
            <a:r>
              <a:rPr lang="en-US" sz="1600" b="1" dirty="0">
                <a:solidFill>
                  <a:srgbClr val="FF0000"/>
                </a:solidFill>
              </a:rPr>
              <a:t>market of 26 countries with a combined population of 632 million people which is 57% of </a:t>
            </a:r>
            <a:r>
              <a:rPr lang="en-US" sz="1600" b="1" dirty="0" smtClean="0">
                <a:solidFill>
                  <a:srgbClr val="FF0000"/>
                </a:solidFill>
              </a:rPr>
              <a:t>Africa’s population.</a:t>
            </a:r>
            <a:endParaRPr lang="en-US" sz="1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1"/>
          <p:cNvSpPr txBox="1"/>
          <p:nvPr/>
        </p:nvSpPr>
        <p:spPr bwMode="auto">
          <a:xfrm>
            <a:off x="457200" y="160338"/>
            <a:ext cx="8077200" cy="1363662"/>
          </a:xfrm>
          <a:prstGeom prst="rect">
            <a:avLst/>
          </a:prstGeom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vert="horz" wrap="square" lIns="91440" tIns="45720" rIns="91440" bIns="45720" numCol="1" anchor="ctr" anchorCtr="0" compatLnSpc="1">
            <a:sp3d extrusionH="57150">
              <a:bevelT w="38100" h="38100"/>
            </a:sp3d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spc="50" dirty="0">
                <a:ln w="0"/>
                <a:solidFill>
                  <a:schemeClr val="bg2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Economy at a Glance</a:t>
            </a:r>
          </a:p>
        </p:txBody>
      </p:sp>
      <p:sp>
        <p:nvSpPr>
          <p:cNvPr id="2" name="AutoShape 2" descr="Image result for zambia kwacha"/>
          <p:cNvSpPr>
            <a:spLocks noChangeAspect="1" noChangeArrowheads="1"/>
          </p:cNvSpPr>
          <p:nvPr/>
        </p:nvSpPr>
        <p:spPr bwMode="auto">
          <a:xfrm>
            <a:off x="177346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14050" y="1676400"/>
            <a:ext cx="8120349" cy="50292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ktangel 59"/>
          <p:cNvSpPr>
            <a:spLocks noChangeArrowheads="1"/>
          </p:cNvSpPr>
          <p:nvPr/>
        </p:nvSpPr>
        <p:spPr bwMode="auto">
          <a:xfrm rot="10800000" flipV="1">
            <a:off x="92883" y="5462"/>
            <a:ext cx="9129919" cy="6852538"/>
          </a:xfrm>
          <a:prstGeom prst="rect">
            <a:avLst/>
          </a:prstGeom>
          <a:gradFill rotWithShape="1">
            <a:gsLst>
              <a:gs pos="0">
                <a:srgbClr val="F3F3F3"/>
              </a:gs>
              <a:gs pos="0">
                <a:srgbClr val="F3F3F3"/>
              </a:gs>
              <a:gs pos="0">
                <a:srgbClr val="F3F3F3"/>
              </a:gs>
              <a:gs pos="48000">
                <a:srgbClr val="F3F3F3"/>
              </a:gs>
              <a:gs pos="69000">
                <a:srgbClr val="F3F3F3"/>
              </a:gs>
              <a:gs pos="100000">
                <a:srgbClr val="BFBFBF"/>
              </a:gs>
            </a:gsLst>
            <a:lin ang="5400000" scaled="1"/>
          </a:gradFill>
          <a:ln w="9525">
            <a:noFill/>
            <a:miter lim="800000"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da-DK" dirty="0">
              <a:solidFill>
                <a:srgbClr val="FFFFFF"/>
              </a:solidFill>
              <a:latin typeface="Calibri" panose="020F0502020204030204" pitchFamily="34" charset="0"/>
              <a:ea typeface="MS PGothic" panose="020B0600070205080204" charset="-128"/>
            </a:endParaRPr>
          </a:p>
        </p:txBody>
      </p:sp>
      <p:grpSp>
        <p:nvGrpSpPr>
          <p:cNvPr id="4" name="Group 51"/>
          <p:cNvGrpSpPr/>
          <p:nvPr/>
        </p:nvGrpSpPr>
        <p:grpSpPr>
          <a:xfrm>
            <a:off x="5117059" y="2227174"/>
            <a:ext cx="3124200" cy="914400"/>
            <a:chOff x="5791200" y="2057400"/>
            <a:chExt cx="3124200" cy="914400"/>
          </a:xfrm>
        </p:grpSpPr>
        <p:grpSp>
          <p:nvGrpSpPr>
            <p:cNvPr id="5" name="Group 23"/>
            <p:cNvGrpSpPr/>
            <p:nvPr/>
          </p:nvGrpSpPr>
          <p:grpSpPr>
            <a:xfrm>
              <a:off x="5791200" y="2743200"/>
              <a:ext cx="228600" cy="228600"/>
              <a:chOff x="7315200" y="2560320"/>
              <a:chExt cx="1097280" cy="109728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7315200" y="2560320"/>
                <a:ext cx="1097280" cy="10972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23" name="Ellipse 302"/>
              <p:cNvSpPr>
                <a:spLocks noChangeArrowheads="1"/>
              </p:cNvSpPr>
              <p:nvPr/>
            </p:nvSpPr>
            <p:spPr bwMode="auto">
              <a:xfrm>
                <a:off x="7422930" y="2621280"/>
                <a:ext cx="914400" cy="731520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marL="342900" indent="-342900" algn="ctr">
                  <a:buFont typeface="Calibri" panose="020F0502020204030204" pitchFamily="34" charset="0"/>
                  <a:buAutoNum type="arabicPeriod"/>
                </a:pPr>
                <a:endParaRPr lang="en-US" noProof="1"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charset="-128"/>
                </a:endParaRPr>
              </a:p>
            </p:txBody>
          </p:sp>
        </p:grpSp>
        <p:cxnSp>
          <p:nvCxnSpPr>
            <p:cNvPr id="26" name="Straight Connector 25"/>
            <p:cNvCxnSpPr>
              <a:stCxn id="22" idx="0"/>
            </p:cNvCxnSpPr>
            <p:nvPr/>
          </p:nvCxnSpPr>
          <p:spPr>
            <a:xfrm rot="5400000" flipH="1" flipV="1">
              <a:off x="5657850" y="2305050"/>
              <a:ext cx="685800" cy="19050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6096000" y="2057400"/>
              <a:ext cx="2819400" cy="158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9" name="TextBox 28"/>
          <p:cNvSpPr txBox="1"/>
          <p:nvPr/>
        </p:nvSpPr>
        <p:spPr>
          <a:xfrm>
            <a:off x="5421859" y="1555804"/>
            <a:ext cx="30660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Foreign Exchange Reserves </a:t>
            </a:r>
          </a:p>
          <a:p>
            <a:pPr marL="266700" lvl="1" indent="-177800">
              <a:buFont typeface="Arial" panose="020B0604020202020204" pitchFamily="34" charset="0"/>
              <a:buChar char="•"/>
            </a:pPr>
            <a:r>
              <a:rPr lang="en-US" b="1" dirty="0">
                <a:latin typeface="Arial Narrow" panose="020B0606020202030204" pitchFamily="34" charset="0"/>
              </a:rPr>
              <a:t>$</a:t>
            </a:r>
            <a:r>
              <a:rPr lang="en-US" b="1" dirty="0" smtClean="0">
                <a:latin typeface="Arial Narrow" panose="020B0606020202030204" pitchFamily="34" charset="0"/>
              </a:rPr>
              <a:t>2.4 </a:t>
            </a:r>
            <a:r>
              <a:rPr lang="en-US" b="1" dirty="0">
                <a:latin typeface="Arial Narrow" panose="020B0606020202030204" pitchFamily="34" charset="0"/>
              </a:rPr>
              <a:t>Billion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Dec.2016)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 </a:t>
            </a:r>
          </a:p>
        </p:txBody>
      </p:sp>
      <p:grpSp>
        <p:nvGrpSpPr>
          <p:cNvPr id="10" name="Group 50"/>
          <p:cNvGrpSpPr/>
          <p:nvPr/>
        </p:nvGrpSpPr>
        <p:grpSpPr>
          <a:xfrm>
            <a:off x="64330" y="3344902"/>
            <a:ext cx="3192931" cy="914400"/>
            <a:chOff x="228602" y="2133600"/>
            <a:chExt cx="2971798" cy="914400"/>
          </a:xfrm>
        </p:grpSpPr>
        <p:grpSp>
          <p:nvGrpSpPr>
            <p:cNvPr id="11" name="Group 29"/>
            <p:cNvGrpSpPr/>
            <p:nvPr/>
          </p:nvGrpSpPr>
          <p:grpSpPr>
            <a:xfrm>
              <a:off x="2971800" y="2819400"/>
              <a:ext cx="228600" cy="228600"/>
              <a:chOff x="7315200" y="2560320"/>
              <a:chExt cx="1097280" cy="1097280"/>
            </a:xfrm>
          </p:grpSpPr>
          <p:sp>
            <p:nvSpPr>
              <p:cNvPr id="31" name="Oval 30"/>
              <p:cNvSpPr/>
              <p:nvPr/>
            </p:nvSpPr>
            <p:spPr>
              <a:xfrm>
                <a:off x="7315200" y="2560320"/>
                <a:ext cx="1097280" cy="10972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32" name="Ellipse 302"/>
              <p:cNvSpPr>
                <a:spLocks noChangeArrowheads="1"/>
              </p:cNvSpPr>
              <p:nvPr/>
            </p:nvSpPr>
            <p:spPr bwMode="auto">
              <a:xfrm>
                <a:off x="7422930" y="2621280"/>
                <a:ext cx="914400" cy="731520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marL="342900" indent="-342900" algn="ctr">
                  <a:buFont typeface="Calibri" panose="020F0502020204030204" pitchFamily="34" charset="0"/>
                  <a:buAutoNum type="arabicPeriod"/>
                </a:pPr>
                <a:endParaRPr lang="en-US" noProof="1"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charset="-128"/>
                </a:endParaRPr>
              </a:p>
            </p:txBody>
          </p:sp>
        </p:grpSp>
        <p:cxnSp>
          <p:nvCxnSpPr>
            <p:cNvPr id="33" name="Straight Connector 32"/>
            <p:cNvCxnSpPr/>
            <p:nvPr/>
          </p:nvCxnSpPr>
          <p:spPr>
            <a:xfrm rot="16200000" flipV="1">
              <a:off x="2514600" y="2286000"/>
              <a:ext cx="685800" cy="381000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 rot="10800000">
              <a:off x="228602" y="2133600"/>
              <a:ext cx="2438399" cy="158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TextBox 34"/>
          <p:cNvSpPr txBox="1"/>
          <p:nvPr/>
        </p:nvSpPr>
        <p:spPr>
          <a:xfrm>
            <a:off x="-8956" y="1332902"/>
            <a:ext cx="471601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Area:                      </a:t>
            </a:r>
            <a:r>
              <a:rPr lang="en-US" b="1" dirty="0">
                <a:latin typeface="Arial Narrow" panose="020B0606020202030204" pitchFamily="34" charset="0"/>
              </a:rPr>
              <a:t>752,614km</a:t>
            </a:r>
            <a:r>
              <a:rPr lang="en-US" b="1" baseline="30000" dirty="0">
                <a:latin typeface="Arial Narrow" panose="020B0606020202030204" pitchFamily="34" charset="0"/>
              </a:rPr>
              <a:t>2</a:t>
            </a:r>
            <a:r>
              <a:rPr lang="en-US" dirty="0">
                <a:latin typeface="Arial Narrow" panose="020B0606020202030204" pitchFamily="34" charset="0"/>
              </a:rPr>
              <a:t>     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(39</a:t>
            </a:r>
            <a:r>
              <a:rPr lang="en-US" b="1" baseline="30000" dirty="0">
                <a:solidFill>
                  <a:srgbClr val="FF0000"/>
                </a:solidFill>
                <a:latin typeface="Arial Narrow" panose="020B0606020202030204" pitchFamily="34" charset="0"/>
              </a:rPr>
              <a:t>th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)</a:t>
            </a:r>
          </a:p>
          <a:p>
            <a:r>
              <a:rPr lang="en-US" dirty="0">
                <a:latin typeface="Arial Narrow" panose="020B0606020202030204" pitchFamily="34" charset="0"/>
              </a:rPr>
              <a:t>Population:             </a:t>
            </a:r>
            <a:r>
              <a:rPr lang="en-US" b="1" dirty="0" smtClean="0">
                <a:latin typeface="Arial Narrow" panose="020B0606020202030204" pitchFamily="34" charset="0"/>
              </a:rPr>
              <a:t>15.8 </a:t>
            </a:r>
            <a:r>
              <a:rPr lang="en-US" b="1" dirty="0">
                <a:latin typeface="Arial Narrow" panose="020B0606020202030204" pitchFamily="34" charset="0"/>
              </a:rPr>
              <a:t>million  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2016)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en-US" b="1" i="1" dirty="0">
                <a:latin typeface="Arial Narrow" panose="020B0606020202030204" pitchFamily="34" charset="0"/>
              </a:rPr>
              <a:t>ECONOMIC STATISTICS </a:t>
            </a: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GDP :                     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$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19.92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billion 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2016*)</a:t>
            </a:r>
            <a:endParaRPr lang="en-US" b="1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   </a:t>
            </a:r>
            <a:r>
              <a:rPr lang="en-US" i="1" dirty="0">
                <a:latin typeface="Arial Narrow" panose="020B0606020202030204" pitchFamily="34" charset="0"/>
                <a:cs typeface="Times New Roman" panose="02020603050405020304" pitchFamily="18" charset="0"/>
              </a:rPr>
              <a:t>Per Capita</a:t>
            </a: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:           </a:t>
            </a:r>
            <a:r>
              <a:rPr lang="en-US" b="1" dirty="0">
                <a:latin typeface="Arial Narrow" panose="020B0606020202030204" pitchFamily="34" charset="0"/>
                <a:cs typeface="Times New Roman" panose="02020603050405020304" pitchFamily="18" charset="0"/>
              </a:rPr>
              <a:t>$1, </a:t>
            </a:r>
            <a:r>
              <a:rPr lang="en-US" b="1" dirty="0" smtClean="0">
                <a:latin typeface="Arial Narrow" panose="020B0606020202030204" pitchFamily="34" charset="0"/>
                <a:cs typeface="Times New Roman" panose="02020603050405020304" pitchFamily="18" charset="0"/>
              </a:rPr>
              <a:t>260             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  <a:cs typeface="Times New Roman" panose="02020603050405020304" pitchFamily="18" charset="0"/>
              </a:rPr>
              <a:t>(2016*) 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Arial Narrow" panose="020B0606020202030204" pitchFamily="34" charset="0"/>
              </a:rPr>
              <a:t>GDP Growth Rate  </a:t>
            </a:r>
            <a:r>
              <a:rPr lang="en-US" b="1" dirty="0">
                <a:latin typeface="Arial Narrow" panose="020B0606020202030204" pitchFamily="34" charset="0"/>
              </a:rPr>
              <a:t> </a:t>
            </a:r>
            <a:r>
              <a:rPr lang="en-US" b="1" dirty="0" smtClean="0">
                <a:latin typeface="Arial Narrow" panose="020B0606020202030204" pitchFamily="34" charset="0"/>
              </a:rPr>
              <a:t>3%</a:t>
            </a:r>
            <a:r>
              <a:rPr lang="en-US" dirty="0" smtClean="0">
                <a:latin typeface="Arial Narrow" panose="020B0606020202030204" pitchFamily="34" charset="0"/>
              </a:rPr>
              <a:t>          </a:t>
            </a:r>
            <a:r>
              <a:rPr lang="en-US" dirty="0">
                <a:latin typeface="Arial Narrow" panose="020B0606020202030204" pitchFamily="34" charset="0"/>
              </a:rPr>
              <a:t>	</a:t>
            </a:r>
            <a:r>
              <a:rPr lang="en-US" dirty="0">
                <a:solidFill>
                  <a:srgbClr val="FF0000"/>
                </a:solidFill>
                <a:latin typeface="Arial Narrow" panose="020B0606020202030204" pitchFamily="34" charset="0"/>
              </a:rPr>
              <a:t>   </a:t>
            </a:r>
            <a:r>
              <a:rPr lang="en-US" b="1" dirty="0">
                <a:solidFill>
                  <a:srgbClr val="FF0000"/>
                </a:solidFill>
                <a:latin typeface="Arial Narrow" panose="020B0606020202030204" pitchFamily="34" charset="0"/>
              </a:rPr>
              <a:t>(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2016)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13" name="Group 52"/>
          <p:cNvGrpSpPr/>
          <p:nvPr/>
        </p:nvGrpSpPr>
        <p:grpSpPr>
          <a:xfrm>
            <a:off x="64330" y="4740270"/>
            <a:ext cx="3334140" cy="964956"/>
            <a:chOff x="533400" y="4572000"/>
            <a:chExt cx="4191000" cy="1068388"/>
          </a:xfrm>
        </p:grpSpPr>
        <p:cxnSp>
          <p:nvCxnSpPr>
            <p:cNvPr id="46" name="Straight Connector 45"/>
            <p:cNvCxnSpPr>
              <a:stCxn id="45" idx="3"/>
            </p:cNvCxnSpPr>
            <p:nvPr/>
          </p:nvCxnSpPr>
          <p:spPr>
            <a:xfrm rot="5400000">
              <a:off x="3754162" y="4846820"/>
              <a:ext cx="924018" cy="659942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4" name="Group 42"/>
            <p:cNvGrpSpPr/>
            <p:nvPr/>
          </p:nvGrpSpPr>
          <p:grpSpPr>
            <a:xfrm>
              <a:off x="4495800" y="4572000"/>
              <a:ext cx="228600" cy="228600"/>
              <a:chOff x="7315200" y="2560320"/>
              <a:chExt cx="1097280" cy="1097280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7315200" y="2560320"/>
                <a:ext cx="1097280" cy="1097280"/>
              </a:xfrm>
              <a:prstGeom prst="ellipse">
                <a:avLst/>
              </a:prstGeom>
              <a:gradFill flip="none" rotWithShape="1">
                <a:gsLst>
                  <a:gs pos="0">
                    <a:schemeClr val="bg2">
                      <a:lumMod val="75000"/>
                    </a:schemeClr>
                  </a:gs>
                  <a:gs pos="50000">
                    <a:schemeClr val="bg2">
                      <a:lumMod val="25000"/>
                    </a:schemeClr>
                  </a:gs>
                  <a:gs pos="100000">
                    <a:schemeClr val="bg2">
                      <a:lumMod val="1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45" name="Ellipse 302"/>
              <p:cNvSpPr>
                <a:spLocks noChangeArrowheads="1"/>
              </p:cNvSpPr>
              <p:nvPr/>
            </p:nvSpPr>
            <p:spPr bwMode="auto">
              <a:xfrm>
                <a:off x="7422930" y="2621280"/>
                <a:ext cx="914400" cy="731520"/>
              </a:xfrm>
              <a:prstGeom prst="ellipse">
                <a:avLst/>
              </a:prstGeom>
              <a:gradFill rotWithShape="1">
                <a:gsLst>
                  <a:gs pos="0">
                    <a:srgbClr val="FFFCF9">
                      <a:alpha val="76999"/>
                    </a:srgbClr>
                  </a:gs>
                  <a:gs pos="100000">
                    <a:srgbClr val="FFFFFF">
                      <a:alpha val="0"/>
                    </a:srgbClr>
                  </a:gs>
                </a:gsLst>
                <a:lin ang="5400000"/>
              </a:gradFill>
              <a:ln w="9525">
                <a:noFill/>
                <a:round/>
              </a:ln>
            </p:spPr>
            <p:txBody>
              <a:bodyPr anchor="ctr"/>
              <a:lstStyle/>
              <a:p>
                <a:pPr marL="342900" indent="-342900" algn="ctr">
                  <a:buFont typeface="Calibri" panose="020F0502020204030204" pitchFamily="34" charset="0"/>
                  <a:buAutoNum type="arabicPeriod"/>
                </a:pPr>
                <a:endParaRPr lang="en-US" noProof="1">
                  <a:solidFill>
                    <a:srgbClr val="FFFFFF"/>
                  </a:solidFill>
                  <a:latin typeface="Calibri" panose="020F0502020204030204" pitchFamily="34" charset="0"/>
                  <a:ea typeface="MS PGothic" panose="020B0600070205080204" charset="-128"/>
                </a:endParaRPr>
              </a:p>
            </p:txBody>
          </p:sp>
        </p:grpSp>
        <p:cxnSp>
          <p:nvCxnSpPr>
            <p:cNvPr id="47" name="Straight Connector 46"/>
            <p:cNvCxnSpPr/>
            <p:nvPr/>
          </p:nvCxnSpPr>
          <p:spPr>
            <a:xfrm rot="10800000">
              <a:off x="533400" y="5638800"/>
              <a:ext cx="3352802" cy="1588"/>
            </a:xfrm>
            <a:prstGeom prst="line">
              <a:avLst/>
            </a:prstGeom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TextBox 47"/>
          <p:cNvSpPr txBox="1"/>
          <p:nvPr/>
        </p:nvSpPr>
        <p:spPr>
          <a:xfrm>
            <a:off x="-19616" y="5330514"/>
            <a:ext cx="3739342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atin typeface="Arial Narrow" panose="020B0606020202030204" pitchFamily="34" charset="0"/>
              </a:rPr>
              <a:t>Inflation (CPI): </a:t>
            </a:r>
            <a:r>
              <a:rPr lang="en-US" b="1" dirty="0" smtClean="0">
                <a:latin typeface="Arial Narrow" panose="020B0606020202030204" pitchFamily="34" charset="0"/>
              </a:rPr>
              <a:t>7.5%</a:t>
            </a:r>
            <a:r>
              <a:rPr lang="en-US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(Dec 2016)</a:t>
            </a:r>
            <a:endParaRPr lang="en-US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sp>
        <p:nvSpPr>
          <p:cNvPr id="40" name="Folded Corner 39"/>
          <p:cNvSpPr/>
          <p:nvPr/>
        </p:nvSpPr>
        <p:spPr>
          <a:xfrm rot="427020">
            <a:off x="6175704" y="3172131"/>
            <a:ext cx="2726341" cy="2854681"/>
          </a:xfrm>
          <a:prstGeom prst="foldedCorner">
            <a:avLst>
              <a:gd name="adj" fmla="val 31548"/>
            </a:avLst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  <a:p>
            <a:pPr algn="ctr"/>
            <a:endParaRPr lang="en-US" u="sng" dirty="0">
              <a:solidFill>
                <a:schemeClr val="tx1"/>
              </a:solidFill>
            </a:endParaRPr>
          </a:p>
          <a:p>
            <a:pPr algn="ctr"/>
            <a:endParaRPr lang="en-US" u="sng" dirty="0">
              <a:solidFill>
                <a:schemeClr val="tx1"/>
              </a:solidFill>
            </a:endParaRPr>
          </a:p>
          <a:p>
            <a:pPr algn="ctr"/>
            <a:r>
              <a:rPr lang="en-US" sz="2400" u="sng" dirty="0">
                <a:solidFill>
                  <a:schemeClr val="tx1"/>
                </a:solidFill>
              </a:rPr>
              <a:t>Credit Rating (2015)</a:t>
            </a:r>
            <a:endParaRPr lang="en-US" sz="2400" dirty="0">
              <a:solidFill>
                <a:schemeClr val="tx1"/>
              </a:solidFill>
            </a:endParaRP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Moody’s </a:t>
            </a:r>
            <a:r>
              <a:rPr lang="en-US" sz="2400" b="1" dirty="0" smtClean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3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Fitch </a:t>
            </a:r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2400" dirty="0">
                <a:solidFill>
                  <a:schemeClr val="tx1"/>
                </a:solidFill>
              </a:rPr>
              <a:t>S&amp;P </a:t>
            </a:r>
            <a:r>
              <a:rPr lang="en-US" sz="2400" b="1" dirty="0">
                <a:solidFill>
                  <a:schemeClr val="tx1"/>
                </a:solidFill>
              </a:rPr>
              <a:t>B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</a:p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pic>
        <p:nvPicPr>
          <p:cNvPr id="41" name="Picture 40" descr="1209672752793252631randoogle_Thumb-tack.svg.hi.png"/>
          <p:cNvPicPr>
            <a:picLocks noChangeAspect="1"/>
          </p:cNvPicPr>
          <p:nvPr/>
        </p:nvPicPr>
        <p:blipFill>
          <a:blip r:embed="rId2" cstate="email"/>
          <a:stretch>
            <a:fillRect/>
          </a:stretch>
        </p:blipFill>
        <p:spPr>
          <a:xfrm>
            <a:off x="7160885" y="3220954"/>
            <a:ext cx="700306" cy="533400"/>
          </a:xfrm>
          <a:prstGeom prst="rect">
            <a:avLst/>
          </a:prstGeom>
        </p:spPr>
      </p:pic>
      <p:sp>
        <p:nvSpPr>
          <p:cNvPr id="51" name="Rectangle 50"/>
          <p:cNvSpPr/>
          <p:nvPr/>
        </p:nvSpPr>
        <p:spPr>
          <a:xfrm>
            <a:off x="10164" y="250985"/>
            <a:ext cx="9152956" cy="829997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</a:t>
            </a:r>
            <a:r>
              <a:rPr lang="en-US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</a:rPr>
              <a:t> </a:t>
            </a:r>
            <a:r>
              <a:rPr lang="en-US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Economy By Numbers</a:t>
            </a:r>
            <a:endParaRPr lang="en-ZA" sz="3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</a:endParaRPr>
          </a:p>
        </p:txBody>
      </p:sp>
      <p:grpSp>
        <p:nvGrpSpPr>
          <p:cNvPr id="43" name="Group 43"/>
          <p:cNvGrpSpPr/>
          <p:nvPr/>
        </p:nvGrpSpPr>
        <p:grpSpPr bwMode="auto">
          <a:xfrm>
            <a:off x="3198964" y="3034290"/>
            <a:ext cx="2949356" cy="2645091"/>
            <a:chOff x="3398837" y="914400"/>
            <a:chExt cx="4297363" cy="4434425"/>
          </a:xfrm>
        </p:grpSpPr>
        <p:sp>
          <p:nvSpPr>
            <p:cNvPr id="49" name="Ellipse 53"/>
            <p:cNvSpPr/>
            <p:nvPr/>
          </p:nvSpPr>
          <p:spPr bwMode="auto">
            <a:xfrm>
              <a:off x="3398837" y="4724400"/>
              <a:ext cx="4297363" cy="624425"/>
            </a:xfrm>
            <a:prstGeom prst="ellipse">
              <a:avLst/>
            </a:prstGeom>
            <a:gradFill flip="none" rotWithShape="1">
              <a:gsLst>
                <a:gs pos="24000">
                  <a:sysClr val="windowText" lastClr="000000">
                    <a:alpha val="44000"/>
                  </a:sysClr>
                </a:gs>
                <a:gs pos="100000">
                  <a:sysClr val="window" lastClr="FFFFFF">
                    <a:alpha val="0"/>
                  </a:sysClr>
                </a:gs>
              </a:gsLst>
              <a:path path="shap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algn="ctr">
                <a:defRPr/>
              </a:pPr>
              <a:endParaRPr lang="da-DK" sz="2000">
                <a:solidFill>
                  <a:srgbClr val="FFFFFF"/>
                </a:solidFill>
                <a:latin typeface="Arial Narrow" panose="020B0606020202030204" pitchFamily="34" charset="0"/>
                <a:ea typeface="MS PGothic" panose="020B0600070205080204" charset="-128"/>
                <a:cs typeface="Arial" panose="020B0604020202020204" pitchFamily="34" charset="0"/>
              </a:endParaRPr>
            </a:p>
          </p:txBody>
        </p:sp>
        <p:sp>
          <p:nvSpPr>
            <p:cNvPr id="50" name="Oval 49"/>
            <p:cNvSpPr/>
            <p:nvPr/>
          </p:nvSpPr>
          <p:spPr>
            <a:xfrm>
              <a:off x="3428999" y="914400"/>
              <a:ext cx="4114801" cy="4115299"/>
            </a:xfrm>
            <a:prstGeom prst="ellipse">
              <a:avLst/>
            </a:prstGeom>
            <a:gradFill>
              <a:gsLst>
                <a:gs pos="0">
                  <a:srgbClr val="FFFFFF"/>
                </a:gs>
                <a:gs pos="7001">
                  <a:srgbClr val="E6E6E6"/>
                </a:gs>
                <a:gs pos="32001">
                  <a:srgbClr val="7D8496"/>
                </a:gs>
                <a:gs pos="47000">
                  <a:srgbClr val="E6E6E6"/>
                </a:gs>
                <a:gs pos="85001">
                  <a:srgbClr val="7D8496"/>
                </a:gs>
                <a:gs pos="100000">
                  <a:srgbClr val="E6E6E6"/>
                </a:gs>
              </a:gsLst>
              <a:lin ang="5400000" scaled="0"/>
            </a:gradFill>
            <a:ln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Arial Narrow" panose="020B0606020202030204" pitchFamily="34" charset="0"/>
              </a:endParaRPr>
            </a:p>
          </p:txBody>
        </p:sp>
        <p:sp>
          <p:nvSpPr>
            <p:cNvPr id="52" name="Oval 51"/>
            <p:cNvSpPr/>
            <p:nvPr/>
          </p:nvSpPr>
          <p:spPr>
            <a:xfrm>
              <a:off x="3657599" y="1143028"/>
              <a:ext cx="3657601" cy="365804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Arial Narrow" panose="020B0606020202030204" pitchFamily="34" charset="0"/>
              </a:endParaRPr>
            </a:p>
          </p:txBody>
        </p:sp>
        <p:sp>
          <p:nvSpPr>
            <p:cNvPr id="53" name="Block Arc 52"/>
            <p:cNvSpPr/>
            <p:nvPr/>
          </p:nvSpPr>
          <p:spPr>
            <a:xfrm>
              <a:off x="3657600" y="1211341"/>
              <a:ext cx="3569483" cy="3513521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chemeClr val="bg2">
                <a:lumMod val="2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4" name="Block Arc 53"/>
            <p:cNvSpPr/>
            <p:nvPr/>
          </p:nvSpPr>
          <p:spPr>
            <a:xfrm rot="5400000">
              <a:off x="3695478" y="1181349"/>
              <a:ext cx="3658044" cy="3581401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chemeClr val="accent3">
                <a:lumMod val="60000"/>
                <a:lumOff val="40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5" name="Block Arc 54"/>
            <p:cNvSpPr/>
            <p:nvPr/>
          </p:nvSpPr>
          <p:spPr>
            <a:xfrm rot="10800000">
              <a:off x="3657599" y="1219237"/>
              <a:ext cx="3657601" cy="3581835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chemeClr val="accent3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6" name="Block Arc 55"/>
            <p:cNvSpPr/>
            <p:nvPr/>
          </p:nvSpPr>
          <p:spPr>
            <a:xfrm rot="16200000">
              <a:off x="3619278" y="1181349"/>
              <a:ext cx="3658044" cy="3581401"/>
            </a:xfrm>
            <a:prstGeom prst="blockArc">
              <a:avLst>
                <a:gd name="adj1" fmla="val 16160026"/>
                <a:gd name="adj2" fmla="val 0"/>
                <a:gd name="adj3" fmla="val 25000"/>
              </a:avLst>
            </a:prstGeom>
            <a:solidFill>
              <a:schemeClr val="accent1">
                <a:lumMod val="75000"/>
              </a:schemeClr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7" name="Oval 35"/>
            <p:cNvSpPr>
              <a:spLocks noChangeArrowheads="1"/>
            </p:cNvSpPr>
            <p:nvPr/>
          </p:nvSpPr>
          <p:spPr bwMode="auto">
            <a:xfrm>
              <a:off x="4267200" y="1219200"/>
              <a:ext cx="2438400" cy="2133600"/>
            </a:xfrm>
            <a:prstGeom prst="ellipse">
              <a:avLst/>
            </a:prstGeom>
            <a:gradFill rotWithShape="1">
              <a:gsLst>
                <a:gs pos="0">
                  <a:srgbClr val="FFFFFF"/>
                </a:gs>
                <a:gs pos="100000">
                  <a:srgbClr val="767676">
                    <a:alpha val="0"/>
                  </a:srgbClr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wrap="none" anchor="ctr"/>
            <a:lstStyle>
              <a:lvl1pPr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7F7F7F"/>
                  </a:solidFill>
                  <a:latin typeface="Century Gothic" panose="020B0502020202020204" pitchFamily="34" charset="0"/>
                </a:defRPr>
              </a:lvl1pPr>
              <a:lvl2pPr marL="742950" indent="-285750" eaLnBrk="0" hangingPunct="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2pPr>
              <a:lvl3pPr marL="11430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3pPr>
              <a:lvl4pPr marL="1600200" indent="-228600" eaLnBrk="0" hangingPunct="0">
                <a:spcBef>
                  <a:spcPct val="20000"/>
                </a:spcBef>
                <a:buFont typeface="Courier New" panose="02070309020205020404" pitchFamily="49" charset="0"/>
                <a:buChar char="o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4pPr>
              <a:lvl5pPr marL="2057400" indent="-228600" eaLnBrk="0" hangingPunct="0">
                <a:spcBef>
                  <a:spcPct val="20000"/>
                </a:spcBef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1600">
                  <a:solidFill>
                    <a:srgbClr val="7F7F7F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en-US" altLang="en-US" sz="2000">
                <a:solidFill>
                  <a:schemeClr val="tx1"/>
                </a:solidFill>
                <a:latin typeface="Arial Narrow" panose="020B0606020202030204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4522787" y="2014670"/>
              <a:ext cx="1920875" cy="1919521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2000" dirty="0">
                <a:latin typeface="Arial Narrow" panose="020B0606020202030204" pitchFamily="34" charset="0"/>
              </a:endParaRPr>
            </a:p>
          </p:txBody>
        </p:sp>
        <p:grpSp>
          <p:nvGrpSpPr>
            <p:cNvPr id="59" name="Group 21"/>
            <p:cNvGrpSpPr/>
            <p:nvPr/>
          </p:nvGrpSpPr>
          <p:grpSpPr bwMode="auto">
            <a:xfrm>
              <a:off x="4343400" y="1752600"/>
              <a:ext cx="2057400" cy="2139696"/>
              <a:chOff x="0" y="4114800"/>
              <a:chExt cx="1184275" cy="1227226"/>
            </a:xfrm>
          </p:grpSpPr>
          <p:sp>
            <p:nvSpPr>
              <p:cNvPr id="60" name="Oval 68"/>
              <p:cNvSpPr>
                <a:spLocks noChangeArrowheads="1"/>
              </p:cNvSpPr>
              <p:nvPr/>
            </p:nvSpPr>
            <p:spPr bwMode="auto">
              <a:xfrm>
                <a:off x="131924" y="4290263"/>
                <a:ext cx="1051336" cy="1051763"/>
              </a:xfrm>
              <a:prstGeom prst="ellipse">
                <a:avLst/>
              </a:prstGeom>
              <a:gradFill rotWithShape="1">
                <a:gsLst>
                  <a:gs pos="0">
                    <a:srgbClr val="FF0000"/>
                  </a:gs>
                  <a:gs pos="100000">
                    <a:srgbClr val="760000"/>
                  </a:gs>
                </a:gsLst>
                <a:lin ang="27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1" name="Oval 70"/>
              <p:cNvSpPr>
                <a:spLocks noChangeArrowheads="1"/>
              </p:cNvSpPr>
              <p:nvPr/>
            </p:nvSpPr>
            <p:spPr bwMode="auto">
              <a:xfrm>
                <a:off x="0" y="4114800"/>
                <a:ext cx="1095987" cy="1095375"/>
              </a:xfrm>
              <a:prstGeom prst="ellipse">
                <a:avLst/>
              </a:prstGeom>
              <a:gradFill rotWithShape="1">
                <a:gsLst>
                  <a:gs pos="0">
                    <a:srgbClr val="FFB3B3">
                      <a:alpha val="70000"/>
                    </a:srgbClr>
                  </a:gs>
                  <a:gs pos="100000">
                    <a:srgbClr val="765353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2" name="Oval 71"/>
              <p:cNvSpPr>
                <a:spLocks noChangeArrowheads="1"/>
              </p:cNvSpPr>
              <p:nvPr/>
            </p:nvSpPr>
            <p:spPr bwMode="auto">
              <a:xfrm>
                <a:off x="262834" y="4333875"/>
                <a:ext cx="438395" cy="438150"/>
              </a:xfrm>
              <a:prstGeom prst="ellipse">
                <a:avLst/>
              </a:prstGeom>
              <a:gradFill rotWithShape="1">
                <a:gsLst>
                  <a:gs pos="0">
                    <a:srgbClr val="FFFFFF"/>
                  </a:gs>
                  <a:gs pos="100000">
                    <a:srgbClr val="767676">
                      <a:alpha val="0"/>
                    </a:srgbClr>
                  </a:gs>
                </a:gsLst>
                <a:path path="shape">
                  <a:fillToRect l="50000" t="50000" r="50000" b="50000"/>
                </a:path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  <p:sp>
            <p:nvSpPr>
              <p:cNvPr id="63" name="Oval 69"/>
              <p:cNvSpPr>
                <a:spLocks noChangeArrowheads="1"/>
              </p:cNvSpPr>
              <p:nvPr/>
            </p:nvSpPr>
            <p:spPr bwMode="auto">
              <a:xfrm>
                <a:off x="136998" y="4275049"/>
                <a:ext cx="1047277" cy="1047706"/>
              </a:xfrm>
              <a:prstGeom prst="ellipse">
                <a:avLst/>
              </a:prstGeom>
              <a:gradFill rotWithShape="1">
                <a:gsLst>
                  <a:gs pos="0">
                    <a:srgbClr val="FFFFFF">
                      <a:alpha val="29999"/>
                    </a:srgbClr>
                  </a:gs>
                  <a:gs pos="100000">
                    <a:srgbClr val="767676">
                      <a:alpha val="0"/>
                    </a:srgbClr>
                  </a:gs>
                </a:gsLst>
                <a:lin ang="5400000" scaled="1"/>
              </a:gradFill>
              <a:ln>
                <a:noFill/>
              </a:ln>
              <a:extLs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wrap="none" anchor="ctr"/>
              <a:lstStyle>
                <a:lvl1pPr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24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1pPr>
                <a:lvl2pPr marL="742950" indent="-28575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2pPr>
                <a:lvl3pPr marL="11430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3pPr>
                <a:lvl4pPr marL="1600200" indent="-228600" eaLnBrk="0" hangingPunct="0">
                  <a:spcBef>
                    <a:spcPct val="20000"/>
                  </a:spcBef>
                  <a:buFont typeface="Courier New" panose="02070309020205020404" pitchFamily="49" charset="0"/>
                  <a:buChar char="o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4pPr>
                <a:lvl5pPr marL="2057400" indent="-228600" eaLnBrk="0" hangingPunct="0">
                  <a:spcBef>
                    <a:spcPct val="20000"/>
                  </a:spcBef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Font typeface="Arial" panose="020B0604020202020204" pitchFamily="34" charset="0"/>
                  <a:buChar char="•"/>
                  <a:defRPr sz="1600">
                    <a:solidFill>
                      <a:srgbClr val="7F7F7F"/>
                    </a:solidFill>
                    <a:latin typeface="Century Gothic" panose="020B0502020202020204" pitchFamily="34" charset="0"/>
                  </a:defRPr>
                </a:lvl9pPr>
              </a:lstStyle>
              <a:p>
                <a:pPr eaLnBrk="1" hangingPunct="1">
                  <a:spcBef>
                    <a:spcPct val="0"/>
                  </a:spcBef>
                  <a:buFontTx/>
                  <a:buNone/>
                </a:pPr>
                <a:endParaRPr lang="en-US" altLang="en-US" sz="2000">
                  <a:solidFill>
                    <a:schemeClr val="tx1"/>
                  </a:solidFill>
                  <a:latin typeface="Arial Narrow" panose="020B0606020202030204" pitchFamily="34" charset="0"/>
                </a:endParaRPr>
              </a:p>
            </p:txBody>
          </p:sp>
        </p:grpSp>
      </p:grpSp>
      <p:sp>
        <p:nvSpPr>
          <p:cNvPr id="64" name="Isosceles Triangle 63"/>
          <p:cNvSpPr/>
          <p:nvPr/>
        </p:nvSpPr>
        <p:spPr>
          <a:xfrm rot="19292019">
            <a:off x="7754611" y="5420117"/>
            <a:ext cx="931685" cy="350419"/>
          </a:xfrm>
          <a:prstGeom prst="triangle">
            <a:avLst>
              <a:gd name="adj" fmla="val 63757"/>
            </a:avLst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metal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4330" y="6429963"/>
            <a:ext cx="2450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*Year end projections</a:t>
            </a:r>
            <a:endParaRPr lang="en-US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27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1127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none" lIns="91440" tIns="45720" rIns="91440" bIns="45720" numCol="1" anchor="ctr" anchorCtr="0" compatLnSpc="1">
            <a:spAutoFit/>
          </a:bodyPr>
          <a:lstStyle/>
          <a:p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0" y="152400"/>
            <a:ext cx="9144000" cy="838200"/>
          </a:xfrm>
          <a:prstGeom prst="rect">
            <a:avLst/>
          </a:prstGeom>
          <a:solidFill>
            <a:schemeClr val="tx1"/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ZA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Rounded MT Bold" panose="020F0704030504030204" pitchFamily="34" charset="0"/>
              </a:rPr>
              <a:t>    </a:t>
            </a:r>
            <a:r>
              <a:rPr lang="en-GB" sz="4000" b="1" dirty="0"/>
              <a:t>Business Environment Reforms </a:t>
            </a:r>
            <a:endParaRPr lang="en-US" sz="4000" b="1" dirty="0"/>
          </a:p>
        </p:txBody>
      </p:sp>
      <p:sp>
        <p:nvSpPr>
          <p:cNvPr id="13" name="Subtitle 2"/>
          <p:cNvSpPr txBox="1"/>
          <p:nvPr/>
        </p:nvSpPr>
        <p:spPr>
          <a:xfrm>
            <a:off x="0" y="914400"/>
            <a:ext cx="9144000" cy="5943600"/>
          </a:xfrm>
          <a:prstGeom prst="rect">
            <a:avLst/>
          </a:prstGeom>
          <a:solidFill>
            <a:schemeClr val="bg1"/>
          </a:solidFill>
        </p:spPr>
        <p:txBody>
          <a:bodyPr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None/>
            </a:pPr>
            <a:r>
              <a:rPr lang="en-Z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The peaceful and democratic country of Zambia has for many years enjoyed both social and political stability as well as a healthy macroeconomic environment, with economic growth averaging around 6 percent per annum since 2003. </a:t>
            </a:r>
          </a:p>
          <a:p>
            <a:pPr marL="0" indent="0" algn="just">
              <a:buNone/>
            </a:pPr>
            <a:endParaRPr lang="en-ZA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 algn="just">
              <a:buNone/>
            </a:pPr>
            <a:r>
              <a:rPr lang="en-Z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Zambia’s </a:t>
            </a:r>
            <a:r>
              <a:rPr lang="en-ZA" sz="2000" b="1" dirty="0">
                <a:solidFill>
                  <a:srgbClr val="FF0000"/>
                </a:solidFill>
              </a:rPr>
              <a:t>notable rankings in </a:t>
            </a:r>
            <a:r>
              <a:rPr lang="en-ZA" sz="2000" b="1" dirty="0" smtClean="0">
                <a:solidFill>
                  <a:srgbClr val="FF0000"/>
                </a:solidFill>
              </a:rPr>
              <a:t>2016 </a:t>
            </a:r>
            <a:r>
              <a:rPr lang="en-ZA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 a result of Business reforms improvements are:</a:t>
            </a:r>
            <a:endParaRPr lang="en-US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0" indent="0">
              <a:buNone/>
            </a:pPr>
            <a:endParaRPr lang="en-GB" sz="2200" dirty="0"/>
          </a:p>
          <a:p>
            <a:pPr marL="457200" indent="-457200">
              <a:buFont typeface="+mj-lt"/>
              <a:buAutoNum type="arabicPeriod"/>
            </a:pPr>
            <a:r>
              <a:rPr lang="en-GB" sz="2200" b="1" dirty="0"/>
              <a:t> </a:t>
            </a:r>
            <a:r>
              <a:rPr lang="en-GB" sz="2200" b="1" dirty="0">
                <a:solidFill>
                  <a:srgbClr val="FF0000"/>
                </a:solidFill>
              </a:rPr>
              <a:t>Ease of Doing Business </a:t>
            </a:r>
            <a:r>
              <a:rPr lang="en-GB" sz="2200" b="1" dirty="0"/>
              <a:t>- World  Bank </a:t>
            </a:r>
            <a:endParaRPr lang="en-GB" sz="2200" dirty="0"/>
          </a:p>
          <a:p>
            <a:pPr marL="0" indent="0">
              <a:buNone/>
            </a:pPr>
            <a:r>
              <a:rPr lang="en-GB" sz="2200" dirty="0"/>
              <a:t>        Zambia is ranked</a:t>
            </a:r>
            <a:r>
              <a:rPr lang="en-GB" sz="2400" dirty="0"/>
              <a:t> </a:t>
            </a:r>
            <a:r>
              <a:rPr lang="en-GB" sz="2400" b="1" dirty="0">
                <a:solidFill>
                  <a:schemeClr val="accent1"/>
                </a:solidFill>
              </a:rPr>
              <a:t>5</a:t>
            </a:r>
            <a:r>
              <a:rPr lang="en-GB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GB" sz="2200" dirty="0" smtClean="0">
                <a:solidFill>
                  <a:schemeClr val="accent1"/>
                </a:solidFill>
              </a:rPr>
              <a:t> </a:t>
            </a:r>
            <a:r>
              <a:rPr lang="en-GB" sz="2200" dirty="0"/>
              <a:t>in COMESA </a:t>
            </a:r>
            <a:endParaRPr lang="en-US" sz="2200" dirty="0"/>
          </a:p>
          <a:p>
            <a:pPr marL="0" indent="0">
              <a:buNone/>
            </a:pPr>
            <a:endParaRPr lang="en-SG" sz="2200" dirty="0"/>
          </a:p>
          <a:p>
            <a:pPr marL="0" indent="0">
              <a:buNone/>
            </a:pPr>
            <a:r>
              <a:rPr lang="en-SG" sz="2200" b="1" dirty="0"/>
              <a:t>2.    </a:t>
            </a:r>
            <a:r>
              <a:rPr lang="en-SG" sz="2200" b="1" dirty="0">
                <a:solidFill>
                  <a:srgbClr val="FF0000"/>
                </a:solidFill>
              </a:rPr>
              <a:t>Global Competitiveness Index </a:t>
            </a:r>
            <a:r>
              <a:rPr lang="en-SG" sz="2200" b="1" dirty="0"/>
              <a:t>– World Economical Forum</a:t>
            </a:r>
            <a:endParaRPr lang="en-SG" sz="2200" dirty="0"/>
          </a:p>
          <a:p>
            <a:pPr marL="0" indent="0">
              <a:buNone/>
            </a:pPr>
            <a:r>
              <a:rPr lang="en-SG" sz="2200" dirty="0"/>
              <a:t>        Zambia is ranked the</a:t>
            </a:r>
            <a:r>
              <a:rPr lang="en-SG" sz="2200" b="1" dirty="0">
                <a:solidFill>
                  <a:srgbClr val="C00000"/>
                </a:solidFill>
              </a:rPr>
              <a:t> </a:t>
            </a:r>
            <a:r>
              <a:rPr lang="en-SG" sz="2400" b="1" dirty="0" smtClean="0">
                <a:solidFill>
                  <a:schemeClr val="accent1"/>
                </a:solidFill>
              </a:rPr>
              <a:t>11</a:t>
            </a:r>
            <a:r>
              <a:rPr lang="en-SG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SG" sz="2200" b="1" dirty="0" smtClean="0">
                <a:solidFill>
                  <a:srgbClr val="C00000"/>
                </a:solidFill>
              </a:rPr>
              <a:t> </a:t>
            </a:r>
            <a:r>
              <a:rPr lang="en-SG" sz="2200" dirty="0"/>
              <a:t>most competitive country in Africa</a:t>
            </a:r>
            <a:endParaRPr lang="en-US" sz="2200" dirty="0"/>
          </a:p>
          <a:p>
            <a:pPr marL="0" indent="0">
              <a:buNone/>
            </a:pPr>
            <a:endParaRPr lang="en-SG" sz="2200" dirty="0"/>
          </a:p>
          <a:p>
            <a:pPr marL="457200" indent="-457200">
              <a:buAutoNum type="arabicPeriod" startAt="3"/>
            </a:pPr>
            <a:r>
              <a:rPr lang="en-SG" sz="2200" b="1" dirty="0"/>
              <a:t> </a:t>
            </a:r>
            <a:r>
              <a:rPr lang="en-SG" sz="2200" b="1" dirty="0">
                <a:solidFill>
                  <a:srgbClr val="FF0000"/>
                </a:solidFill>
              </a:rPr>
              <a:t>Doing business </a:t>
            </a:r>
            <a:r>
              <a:rPr lang="en-SG" sz="2200" b="1" dirty="0"/>
              <a:t>- </a:t>
            </a:r>
            <a:r>
              <a:rPr lang="en-SG" sz="2200" b="1" dirty="0" err="1"/>
              <a:t>Forbe's</a:t>
            </a:r>
            <a:r>
              <a:rPr lang="en-SG" sz="2200" b="1" dirty="0"/>
              <a:t> annual ranking </a:t>
            </a:r>
            <a:endParaRPr lang="en-US" sz="2200" b="1" dirty="0"/>
          </a:p>
          <a:p>
            <a:pPr marL="457200" indent="0">
              <a:spcBef>
                <a:spcPts val="0"/>
              </a:spcBef>
              <a:buNone/>
            </a:pPr>
            <a:r>
              <a:rPr lang="en-SG" sz="2200" dirty="0"/>
              <a:t>Zambia is ranked </a:t>
            </a:r>
            <a:r>
              <a:rPr lang="en-SG" sz="2400" b="1" dirty="0">
                <a:solidFill>
                  <a:schemeClr val="accent1"/>
                </a:solidFill>
              </a:rPr>
              <a:t>9</a:t>
            </a:r>
            <a:r>
              <a:rPr lang="en-SG" sz="2200" b="1" baseline="30000" dirty="0" smtClean="0">
                <a:solidFill>
                  <a:schemeClr val="accent1"/>
                </a:solidFill>
              </a:rPr>
              <a:t>th</a:t>
            </a:r>
            <a:r>
              <a:rPr lang="en-SG" sz="2200" dirty="0" smtClean="0"/>
              <a:t> </a:t>
            </a:r>
            <a:r>
              <a:rPr lang="en-SG" sz="2200" dirty="0"/>
              <a:t>by Forbes as the best country among </a:t>
            </a:r>
            <a:r>
              <a:rPr lang="en-SG" sz="22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54 </a:t>
            </a:r>
            <a:r>
              <a:rPr lang="en-SG" sz="2200" dirty="0"/>
              <a:t>African           Countries to do business.</a:t>
            </a:r>
            <a:endParaRPr lang="en-US" sz="2200" dirty="0"/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77133"/>
            <a:ext cx="8458200" cy="1143000"/>
          </a:xfrm>
        </p:spPr>
        <p:txBody>
          <a:bodyPr/>
          <a:lstStyle/>
          <a:p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GDP GROWTH RATES 2005-2016</a:t>
            </a:r>
          </a:p>
        </p:txBody>
      </p:sp>
      <p:graphicFrame>
        <p:nvGraphicFramePr>
          <p:cNvPr id="3" name="Chart 2"/>
          <p:cNvGraphicFramePr/>
          <p:nvPr/>
        </p:nvGraphicFramePr>
        <p:xfrm>
          <a:off x="152400" y="1417638"/>
          <a:ext cx="8610600" cy="4267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228600" y="5867400"/>
            <a:ext cx="8458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The </a:t>
            </a:r>
            <a:r>
              <a:rPr lang="en-US" b="1" dirty="0">
                <a:solidFill>
                  <a:srgbClr val="2B8313"/>
                </a:solidFill>
              </a:rPr>
              <a:t>World </a:t>
            </a:r>
            <a:r>
              <a:rPr lang="en-US" b="1" dirty="0" smtClean="0">
                <a:solidFill>
                  <a:srgbClr val="2B8313"/>
                </a:solidFill>
              </a:rPr>
              <a:t>Bank’s </a:t>
            </a:r>
            <a:r>
              <a:rPr lang="en-US" b="1" dirty="0">
                <a:solidFill>
                  <a:srgbClr val="2B8313"/>
                </a:solidFill>
              </a:rPr>
              <a:t>forecast </a:t>
            </a:r>
            <a:r>
              <a:rPr lang="en-US" b="1" dirty="0"/>
              <a:t>on </a:t>
            </a:r>
            <a:r>
              <a:rPr lang="en-US" b="1" dirty="0">
                <a:solidFill>
                  <a:srgbClr val="7030A0"/>
                </a:solidFill>
              </a:rPr>
              <a:t>Zambia’s Gross Domestic Product </a:t>
            </a:r>
            <a:r>
              <a:rPr lang="en-US" b="1" dirty="0" smtClean="0"/>
              <a:t>in </a:t>
            </a:r>
            <a:r>
              <a:rPr lang="en-US" b="1" dirty="0">
                <a:solidFill>
                  <a:srgbClr val="FF0000"/>
                </a:solidFill>
              </a:rPr>
              <a:t>2017 is at 4 percent </a:t>
            </a:r>
            <a:r>
              <a:rPr lang="en-US" b="1" dirty="0" smtClean="0"/>
              <a:t>and </a:t>
            </a:r>
            <a:r>
              <a:rPr lang="en-US" b="1" dirty="0">
                <a:solidFill>
                  <a:srgbClr val="FF0000"/>
                </a:solidFill>
              </a:rPr>
              <a:t>4.2 percent in 2018</a:t>
            </a:r>
            <a:r>
              <a:rPr lang="en-US" b="1" dirty="0"/>
              <a:t>. </a:t>
            </a:r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>
        <p14:flythrough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3"/>
          <p:cNvGrpSpPr/>
          <p:nvPr/>
        </p:nvGrpSpPr>
        <p:grpSpPr bwMode="auto">
          <a:xfrm>
            <a:off x="-2356" y="3715478"/>
            <a:ext cx="9146356" cy="1676400"/>
            <a:chOff x="0" y="2086"/>
            <a:chExt cx="5760" cy="1056"/>
          </a:xfrm>
        </p:grpSpPr>
        <p:sp>
          <p:nvSpPr>
            <p:cNvPr id="49" name="Rectangle 3"/>
            <p:cNvSpPr>
              <a:spLocks noChangeArrowheads="1"/>
            </p:cNvSpPr>
            <p:nvPr/>
          </p:nvSpPr>
          <p:spPr bwMode="gray">
            <a:xfrm>
              <a:off x="0" y="2325"/>
              <a:ext cx="5760" cy="817"/>
            </a:xfrm>
            <a:prstGeom prst="rect">
              <a:avLst/>
            </a:prstGeom>
            <a:gradFill rotWithShape="1">
              <a:gsLst>
                <a:gs pos="0">
                  <a:srgbClr val="DDDDDD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ectangle 25"/>
            <p:cNvSpPr>
              <a:spLocks noChangeArrowheads="1"/>
            </p:cNvSpPr>
            <p:nvPr/>
          </p:nvSpPr>
          <p:spPr bwMode="gray">
            <a:xfrm flipV="1">
              <a:off x="0" y="2086"/>
              <a:ext cx="5760" cy="246"/>
            </a:xfrm>
            <a:prstGeom prst="rect">
              <a:avLst/>
            </a:prstGeom>
            <a:gradFill rotWithShape="1">
              <a:gsLst>
                <a:gs pos="0">
                  <a:srgbClr val="DBDBDB"/>
                </a:gs>
                <a:gs pos="100000">
                  <a:srgbClr val="FFFFFF"/>
                </a:gs>
              </a:gsLst>
              <a:lin ang="5400000" scaled="1"/>
            </a:gradFill>
            <a:ln w="9525">
              <a:noFill/>
              <a:miter lim="800000"/>
            </a:ln>
          </p:spPr>
          <p:txBody>
            <a:bodyPr rot="10800000" wrap="none" lIns="90000" tIns="90000" rIns="72000" bIns="90000" anchor="ctr"/>
            <a:lstStyle/>
            <a:p>
              <a:pPr algn="ctr" eaLnBrk="0" hangingPunct="0"/>
              <a:endParaRPr lang="en-US" noProof="1">
                <a:latin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" name="Group 31"/>
          <p:cNvGrpSpPr>
            <a:grpSpLocks noChangeAspect="1"/>
          </p:cNvGrpSpPr>
          <p:nvPr/>
        </p:nvGrpSpPr>
        <p:grpSpPr bwMode="auto">
          <a:xfrm>
            <a:off x="5308725" y="2743746"/>
            <a:ext cx="3585387" cy="1908493"/>
            <a:chOff x="4413581" y="2958299"/>
            <a:chExt cx="5121980" cy="2726418"/>
          </a:xfrm>
        </p:grpSpPr>
        <p:grpSp>
          <p:nvGrpSpPr>
            <p:cNvPr id="4" name="Group 27"/>
            <p:cNvGrpSpPr/>
            <p:nvPr/>
          </p:nvGrpSpPr>
          <p:grpSpPr bwMode="auto">
            <a:xfrm>
              <a:off x="6317188" y="3556452"/>
              <a:ext cx="2611644" cy="2128265"/>
              <a:chOff x="6460079" y="2056255"/>
              <a:chExt cx="2611664" cy="2128280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6460079" y="2056255"/>
                <a:ext cx="2611664" cy="2128280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40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5135" name="Picture 23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6518435" y="2067567"/>
                <a:ext cx="2553308" cy="2116968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55" name="Straight Connector 154"/>
            <p:cNvCxnSpPr>
              <a:endCxn id="146" idx="3"/>
            </p:cNvCxnSpPr>
            <p:nvPr/>
          </p:nvCxnSpPr>
          <p:spPr>
            <a:xfrm flipH="1">
              <a:off x="4413581" y="4774735"/>
              <a:ext cx="1914621" cy="106111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30" name="TextBox 163"/>
            <p:cNvSpPr txBox="1">
              <a:spLocks noChangeArrowheads="1"/>
            </p:cNvSpPr>
            <p:nvPr/>
          </p:nvSpPr>
          <p:spPr bwMode="auto">
            <a:xfrm>
              <a:off x="6269846" y="2958299"/>
              <a:ext cx="3265715" cy="74745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Agriculture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7" name="Group 30"/>
          <p:cNvGrpSpPr>
            <a:grpSpLocks noChangeAspect="1"/>
          </p:cNvGrpSpPr>
          <p:nvPr/>
        </p:nvGrpSpPr>
        <p:grpSpPr bwMode="auto">
          <a:xfrm>
            <a:off x="4513932" y="1081407"/>
            <a:ext cx="2382917" cy="2539238"/>
            <a:chOff x="4510769" y="1654628"/>
            <a:chExt cx="3024167" cy="3559981"/>
          </a:xfrm>
        </p:grpSpPr>
        <p:grpSp>
          <p:nvGrpSpPr>
            <p:cNvPr id="8" name="Group 26"/>
            <p:cNvGrpSpPr/>
            <p:nvPr/>
          </p:nvGrpSpPr>
          <p:grpSpPr bwMode="auto">
            <a:xfrm>
              <a:off x="4714876" y="2428875"/>
              <a:ext cx="2216965" cy="2203903"/>
              <a:chOff x="4786314" y="1500174"/>
              <a:chExt cx="2216980" cy="2203918"/>
            </a:xfrm>
          </p:grpSpPr>
          <p:sp>
            <p:nvSpPr>
              <p:cNvPr id="12" name="Oval 11"/>
              <p:cNvSpPr/>
              <p:nvPr/>
            </p:nvSpPr>
            <p:spPr>
              <a:xfrm>
                <a:off x="4786314" y="1500174"/>
                <a:ext cx="2201624" cy="2203918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40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4911728" y="1625588"/>
                <a:ext cx="1749437" cy="1749437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5143" name="Picture 16"/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4801674" y="1592500"/>
                <a:ext cx="2201620" cy="2078506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52" name="Straight Connector 151"/>
            <p:cNvCxnSpPr>
              <a:stCxn id="12" idx="4"/>
            </p:cNvCxnSpPr>
            <p:nvPr/>
          </p:nvCxnSpPr>
          <p:spPr>
            <a:xfrm flipH="1">
              <a:off x="4898778" y="4632777"/>
              <a:ext cx="916903" cy="581832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38" name="TextBox 162"/>
            <p:cNvSpPr txBox="1">
              <a:spLocks noChangeArrowheads="1"/>
            </p:cNvSpPr>
            <p:nvPr/>
          </p:nvSpPr>
          <p:spPr bwMode="auto">
            <a:xfrm>
              <a:off x="4510769" y="1654628"/>
              <a:ext cx="3024167" cy="733548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latin typeface="Calibri" panose="020F0502020204030204" pitchFamily="34" charset="0"/>
                </a:rPr>
                <a:t>Manufacturing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1" name="Group 29"/>
          <p:cNvGrpSpPr>
            <a:grpSpLocks noChangeAspect="1"/>
          </p:cNvGrpSpPr>
          <p:nvPr/>
        </p:nvGrpSpPr>
        <p:grpSpPr bwMode="auto">
          <a:xfrm>
            <a:off x="1320754" y="1168025"/>
            <a:ext cx="2728411" cy="2381192"/>
            <a:chOff x="1447547" y="1543491"/>
            <a:chExt cx="3403711" cy="3591843"/>
          </a:xfrm>
        </p:grpSpPr>
        <p:grpSp>
          <p:nvGrpSpPr>
            <p:cNvPr id="14" name="Group 25"/>
            <p:cNvGrpSpPr/>
            <p:nvPr/>
          </p:nvGrpSpPr>
          <p:grpSpPr bwMode="auto">
            <a:xfrm>
              <a:off x="2438432" y="2428875"/>
              <a:ext cx="2412826" cy="1857375"/>
              <a:chOff x="2509855" y="1571612"/>
              <a:chExt cx="2412842" cy="1857388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2509855" y="1571612"/>
                <a:ext cx="2412842" cy="1857388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40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  <a:lin ang="5400000" scaled="0"/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2763825" y="1687501"/>
                <a:ext cx="1687524" cy="1625611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accent3">
                    <a:lumMod val="5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5151" name="Picture 14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2604916" y="1628285"/>
                <a:ext cx="2186394" cy="1684829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150" name="Straight Connector 149"/>
            <p:cNvCxnSpPr/>
            <p:nvPr/>
          </p:nvCxnSpPr>
          <p:spPr>
            <a:xfrm rot="16200000" flipH="1">
              <a:off x="3578682" y="4482194"/>
              <a:ext cx="870854" cy="435426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5146" name="TextBox 161"/>
            <p:cNvSpPr txBox="1">
              <a:spLocks noChangeArrowheads="1"/>
            </p:cNvSpPr>
            <p:nvPr/>
          </p:nvSpPr>
          <p:spPr bwMode="auto">
            <a:xfrm>
              <a:off x="1447547" y="1543491"/>
              <a:ext cx="3103137" cy="789237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latin typeface="Calibri" panose="020F0502020204030204" pitchFamily="34" charset="0"/>
                </a:rPr>
                <a:t>Tourism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grpSp>
        <p:nvGrpSpPr>
          <p:cNvPr id="15" name="Group 28"/>
          <p:cNvGrpSpPr>
            <a:grpSpLocks noChangeAspect="1"/>
          </p:cNvGrpSpPr>
          <p:nvPr/>
        </p:nvGrpSpPr>
        <p:grpSpPr bwMode="auto">
          <a:xfrm>
            <a:off x="275921" y="2285569"/>
            <a:ext cx="3202158" cy="1967722"/>
            <a:chOff x="-238507" y="2416636"/>
            <a:chExt cx="4090166" cy="2655427"/>
          </a:xfrm>
        </p:grpSpPr>
        <p:grpSp>
          <p:nvGrpSpPr>
            <p:cNvPr id="16" name="Group 27"/>
            <p:cNvGrpSpPr/>
            <p:nvPr/>
          </p:nvGrpSpPr>
          <p:grpSpPr bwMode="auto">
            <a:xfrm>
              <a:off x="428625" y="3143250"/>
              <a:ext cx="3423034" cy="1928813"/>
              <a:chOff x="428625" y="3143250"/>
              <a:chExt cx="3423034" cy="1928813"/>
            </a:xfrm>
          </p:grpSpPr>
          <p:grpSp>
            <p:nvGrpSpPr>
              <p:cNvPr id="17" name="Group 24"/>
              <p:cNvGrpSpPr/>
              <p:nvPr/>
            </p:nvGrpSpPr>
            <p:grpSpPr bwMode="auto">
              <a:xfrm>
                <a:off x="428625" y="3143250"/>
                <a:ext cx="2363071" cy="1928813"/>
                <a:chOff x="428596" y="2000240"/>
                <a:chExt cx="2363088" cy="1928826"/>
              </a:xfrm>
            </p:grpSpPr>
            <p:sp>
              <p:nvSpPr>
                <p:cNvPr id="6" name="Oval 5"/>
                <p:cNvSpPr/>
                <p:nvPr/>
              </p:nvSpPr>
              <p:spPr>
                <a:xfrm>
                  <a:off x="428596" y="2000240"/>
                  <a:ext cx="2363088" cy="1928826"/>
                </a:xfrm>
                <a:prstGeom prst="ellipse">
                  <a:avLst/>
                </a:prstGeom>
                <a:gradFill>
                  <a:gsLst>
                    <a:gs pos="0">
                      <a:schemeClr val="accent3">
                        <a:lumMod val="60000"/>
                        <a:lumOff val="40000"/>
                      </a:schemeClr>
                    </a:gs>
                    <a:gs pos="40000">
                      <a:schemeClr val="accent3">
                        <a:lumMod val="50000"/>
                      </a:schemeClr>
                    </a:gs>
                    <a:gs pos="100000">
                      <a:schemeClr val="accent3">
                        <a:lumMod val="75000"/>
                      </a:schemeClr>
                    </a:gs>
                  </a:gsLst>
                </a:gradFill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effectLst>
                  <a:outerShdw blurRad="76200" dir="13500000" sy="23000" kx="1200000" algn="br" rotWithShape="0">
                    <a:prstClr val="black">
                      <a:alpha val="20000"/>
                    </a:prstClr>
                  </a:outerShdw>
                </a:effectLst>
              </p:spPr>
              <p:style>
                <a:lnRef idx="2">
                  <a:schemeClr val="accent1">
                    <a:shade val="50000"/>
                  </a:schemeClr>
                </a:lnRef>
                <a:fillRef idx="1002">
                  <a:schemeClr val="dk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 dirty="0">
                    <a:latin typeface="Calibri" panose="020F0502020204030204" pitchFamily="34" charset="0"/>
                  </a:endParaRPr>
                </a:p>
              </p:txBody>
            </p:sp>
            <p:sp>
              <p:nvSpPr>
                <p:cNvPr id="5" name="Oval 4"/>
                <p:cNvSpPr/>
                <p:nvPr/>
              </p:nvSpPr>
              <p:spPr>
                <a:xfrm>
                  <a:off x="554010" y="2120891"/>
                  <a:ext cx="1749437" cy="1687524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accent3">
                      <a:lumMod val="50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US" sz="2400" dirty="0">
                    <a:latin typeface="Calibri" panose="020F0502020204030204" pitchFamily="34" charset="0"/>
                  </a:endParaRPr>
                </a:p>
              </p:txBody>
            </p:sp>
            <p:pic>
              <p:nvPicPr>
                <p:cNvPr id="5160" name="Picture 3"/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=""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auto">
                <a:xfrm>
                  <a:off x="509195" y="2120891"/>
                  <a:ext cx="2157161" cy="1687524"/>
                </a:xfrm>
                <a:prstGeom prst="ellipse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  <p:cxnSp>
            <p:nvCxnSpPr>
              <p:cNvPr id="148" name="Straight Connector 147"/>
              <p:cNvCxnSpPr>
                <a:stCxn id="6" idx="6"/>
              </p:cNvCxnSpPr>
              <p:nvPr/>
            </p:nvCxnSpPr>
            <p:spPr>
              <a:xfrm flipV="1">
                <a:off x="2791696" y="3969725"/>
                <a:ext cx="1059963" cy="137932"/>
              </a:xfrm>
              <a:prstGeom prst="line">
                <a:avLst/>
              </a:prstGeom>
            </p:spPr>
            <p:style>
              <a:lnRef idx="2">
                <a:schemeClr val="dk1"/>
              </a:lnRef>
              <a:fillRef idx="0">
                <a:schemeClr val="dk1"/>
              </a:fillRef>
              <a:effectRef idx="1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5153" name="TextBox 160"/>
            <p:cNvSpPr txBox="1">
              <a:spLocks noChangeArrowheads="1"/>
            </p:cNvSpPr>
            <p:nvPr/>
          </p:nvSpPr>
          <p:spPr bwMode="auto">
            <a:xfrm>
              <a:off x="-238507" y="2416636"/>
              <a:ext cx="1826303" cy="706082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smtClean="0">
                  <a:latin typeface="Calibri" panose="020F0502020204030204" pitchFamily="34" charset="0"/>
                </a:rPr>
                <a:t>Energy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sp>
        <p:nvSpPr>
          <p:cNvPr id="146" name="Rounded Rectangle 145"/>
          <p:cNvSpPr/>
          <p:nvPr/>
        </p:nvSpPr>
        <p:spPr>
          <a:xfrm>
            <a:off x="2985406" y="3316547"/>
            <a:ext cx="2378211" cy="1376049"/>
          </a:xfrm>
          <a:prstGeom prst="roundRect">
            <a:avLst>
              <a:gd name="adj" fmla="val 33290"/>
            </a:avLst>
          </a:prstGeom>
          <a:solidFill>
            <a:schemeClr val="accent3">
              <a:lumMod val="20000"/>
              <a:lumOff val="80000"/>
            </a:schemeClr>
          </a:solidFill>
          <a:ln w="57150">
            <a:solidFill>
              <a:schemeClr val="accent3">
                <a:lumMod val="75000"/>
                <a:alpha val="61000"/>
              </a:schemeClr>
            </a:solidFill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convex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Arial Rounded MT Bold" panose="020F0704030504030204" pitchFamily="34" charset="0"/>
              </a:rPr>
              <a:t>Priority Sectors</a:t>
            </a:r>
            <a:endParaRPr 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Arial Rounded MT Bold" panose="020F0704030504030204" pitchFamily="34" charset="0"/>
            </a:endParaRPr>
          </a:p>
        </p:txBody>
      </p:sp>
      <p:grpSp>
        <p:nvGrpSpPr>
          <p:cNvPr id="18" name="Group 31"/>
          <p:cNvGrpSpPr>
            <a:grpSpLocks noChangeAspect="1"/>
          </p:cNvGrpSpPr>
          <p:nvPr/>
        </p:nvGrpSpPr>
        <p:grpSpPr bwMode="auto">
          <a:xfrm>
            <a:off x="3419435" y="4692686"/>
            <a:ext cx="5419765" cy="2019529"/>
            <a:chOff x="5127804" y="2199392"/>
            <a:chExt cx="7742522" cy="2885043"/>
          </a:xfrm>
        </p:grpSpPr>
        <p:grpSp>
          <p:nvGrpSpPr>
            <p:cNvPr id="19" name="Group 27"/>
            <p:cNvGrpSpPr/>
            <p:nvPr/>
          </p:nvGrpSpPr>
          <p:grpSpPr bwMode="auto">
            <a:xfrm>
              <a:off x="5127804" y="3078096"/>
              <a:ext cx="2694012" cy="2000250"/>
              <a:chOff x="5270685" y="1577896"/>
              <a:chExt cx="2694032" cy="2000264"/>
            </a:xfrm>
          </p:grpSpPr>
          <p:sp>
            <p:nvSpPr>
              <p:cNvPr id="39" name="Oval 38"/>
              <p:cNvSpPr/>
              <p:nvPr/>
            </p:nvSpPr>
            <p:spPr>
              <a:xfrm>
                <a:off x="5283601" y="1577896"/>
                <a:ext cx="2681116" cy="2000264"/>
              </a:xfrm>
              <a:prstGeom prst="ellipse">
                <a:avLst/>
              </a:prstGeom>
              <a:gradFill>
                <a:gsLst>
                  <a:gs pos="0">
                    <a:schemeClr val="accent3">
                      <a:lumMod val="60000"/>
                      <a:lumOff val="40000"/>
                    </a:schemeClr>
                  </a:gs>
                  <a:gs pos="40000">
                    <a:schemeClr val="accent3">
                      <a:lumMod val="50000"/>
                    </a:schemeClr>
                  </a:gs>
                  <a:gs pos="100000">
                    <a:schemeClr val="accent3">
                      <a:lumMod val="75000"/>
                    </a:schemeClr>
                  </a:gs>
                </a:gsLst>
              </a:gradFill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effectLst>
                <a:outerShdw blurRad="76200" dir="13500000" sy="23000" kx="1200000" algn="br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002">
                <a:schemeClr val="dk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2400" dirty="0">
                  <a:latin typeface="Calibri" panose="020F0502020204030204" pitchFamily="34" charset="0"/>
                </a:endParaRPr>
              </a:p>
            </p:txBody>
          </p:sp>
          <p:pic>
            <p:nvPicPr>
              <p:cNvPr id="41" name="Picture 23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 bwMode="auto">
              <a:xfrm>
                <a:off x="5270685" y="1655621"/>
                <a:ext cx="2681115" cy="1844817"/>
              </a:xfrm>
              <a:prstGeom prst="ellipse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cxnSp>
          <p:nvCxnSpPr>
            <p:cNvPr id="37" name="Straight Connector 36"/>
            <p:cNvCxnSpPr/>
            <p:nvPr/>
          </p:nvCxnSpPr>
          <p:spPr>
            <a:xfrm flipV="1">
              <a:off x="6264887" y="2199392"/>
              <a:ext cx="6906" cy="998847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8" name="TextBox 163"/>
            <p:cNvSpPr txBox="1">
              <a:spLocks noChangeArrowheads="1"/>
            </p:cNvSpPr>
            <p:nvPr/>
          </p:nvSpPr>
          <p:spPr bwMode="auto">
            <a:xfrm>
              <a:off x="7821814" y="3721424"/>
              <a:ext cx="5048512" cy="1363011"/>
            </a:xfrm>
            <a:prstGeom prst="rect">
              <a:avLst/>
            </a:prstGeom>
            <a:noFill/>
            <a:ln w="9525">
              <a:noFill/>
              <a:miter lim="800000"/>
            </a:ln>
          </p:spPr>
          <p:txBody>
            <a:bodyPr wrap="square">
              <a:spAutoFit/>
            </a:bodyPr>
            <a:lstStyle/>
            <a:p>
              <a:r>
                <a:rPr lang="en-US" sz="2800" b="1" dirty="0" smtClean="0">
                  <a:latin typeface="Calibri" panose="020F0502020204030204" pitchFamily="34" charset="0"/>
                </a:rPr>
                <a:t>Infrastructure Development</a:t>
              </a:r>
              <a:endParaRPr lang="en-US" sz="2800" b="1" dirty="0">
                <a:latin typeface="Calibri" panose="020F0502020204030204" pitchFamily="34" charset="0"/>
              </a:endParaRPr>
            </a:p>
          </p:txBody>
        </p:sp>
      </p:grpSp>
      <p:pic>
        <p:nvPicPr>
          <p:cNvPr id="53" name="Picture 7" descr="Animated Flag of Zambia  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 rot="20460719">
            <a:off x="176476" y="4418033"/>
            <a:ext cx="1679400" cy="1365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26" name="Straight Connector 25"/>
          <p:cNvCxnSpPr/>
          <p:nvPr/>
        </p:nvCxnSpPr>
        <p:spPr>
          <a:xfrm>
            <a:off x="0" y="4796635"/>
            <a:ext cx="665188" cy="2005121"/>
          </a:xfrm>
          <a:prstGeom prst="line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52" name="Rectangle 51"/>
          <p:cNvSpPr/>
          <p:nvPr/>
        </p:nvSpPr>
        <p:spPr>
          <a:xfrm>
            <a:off x="-12270" y="142074"/>
            <a:ext cx="9156270" cy="615553"/>
          </a:xfrm>
          <a:prstGeom prst="rect">
            <a:avLst/>
          </a:prstGeom>
          <a:ln>
            <a:noFill/>
          </a:ln>
          <a:effectLst/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wrap="square" anchor="ctr">
            <a:spAutoFit/>
          </a:bodyPr>
          <a:lstStyle/>
          <a:p>
            <a:pPr algn="ctr"/>
            <a:r>
              <a:rPr lang="en-ZA" sz="3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Priority Sectors and Investment </a:t>
            </a:r>
            <a:r>
              <a:rPr lang="en-ZA" sz="3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Opportunities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slow" p14:dur="1400">
        <p14:doors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PPP_PGENE_PRD_Table_Of_Contents_4</Template>
  <TotalTime>82</TotalTime>
  <Words>1837</Words>
  <Application>Microsoft Office PowerPoint</Application>
  <PresentationFormat>On-screen Show (4:3)</PresentationFormat>
  <Paragraphs>490</Paragraphs>
  <Slides>31</Slides>
  <Notes>7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31</vt:i4>
      </vt:variant>
    </vt:vector>
  </HeadingPairs>
  <TitlesOfParts>
    <vt:vector size="33" baseType="lpstr">
      <vt:lpstr>1_Office Theme</vt:lpstr>
      <vt:lpstr>Office Theme</vt:lpstr>
      <vt:lpstr>Slide 1</vt:lpstr>
      <vt:lpstr>Presentation Outline</vt:lpstr>
      <vt:lpstr>Slide 3</vt:lpstr>
      <vt:lpstr>Slide 4</vt:lpstr>
      <vt:lpstr>Slide 5</vt:lpstr>
      <vt:lpstr>Slide 6</vt:lpstr>
      <vt:lpstr>Slide 7</vt:lpstr>
      <vt:lpstr>GDP GROWTH RATES 2005-2016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Wanga</dc:creator>
  <cp:lastModifiedBy>Ino</cp:lastModifiedBy>
  <cp:revision>907</cp:revision>
  <cp:lastPrinted>2014-08-20T14:54:00Z</cp:lastPrinted>
  <dcterms:created xsi:type="dcterms:W3CDTF">2013-09-27T08:06:00Z</dcterms:created>
  <dcterms:modified xsi:type="dcterms:W3CDTF">2017-10-11T16:27:12Z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1033-10.1.0.5785</vt:lpwstr>
  </property>
</Properties>
</file>